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39"/>
  </p:notesMasterIdLst>
  <p:sldIdLst>
    <p:sldId id="256" r:id="rId3"/>
    <p:sldId id="438" r:id="rId4"/>
    <p:sldId id="469" r:id="rId5"/>
    <p:sldId id="432" r:id="rId6"/>
    <p:sldId id="433" r:id="rId7"/>
    <p:sldId id="431" r:id="rId8"/>
    <p:sldId id="448" r:id="rId9"/>
    <p:sldId id="449" r:id="rId10"/>
    <p:sldId id="451" r:id="rId11"/>
    <p:sldId id="434" r:id="rId12"/>
    <p:sldId id="460" r:id="rId13"/>
    <p:sldId id="455" r:id="rId14"/>
    <p:sldId id="456" r:id="rId15"/>
    <p:sldId id="457" r:id="rId16"/>
    <p:sldId id="436" r:id="rId17"/>
    <p:sldId id="437" r:id="rId18"/>
    <p:sldId id="439" r:id="rId19"/>
    <p:sldId id="441" r:id="rId20"/>
    <p:sldId id="442" r:id="rId21"/>
    <p:sldId id="440" r:id="rId22"/>
    <p:sldId id="447" r:id="rId23"/>
    <p:sldId id="444" r:id="rId24"/>
    <p:sldId id="445" r:id="rId25"/>
    <p:sldId id="446" r:id="rId26"/>
    <p:sldId id="443" r:id="rId27"/>
    <p:sldId id="452" r:id="rId28"/>
    <p:sldId id="453" r:id="rId29"/>
    <p:sldId id="458" r:id="rId30"/>
    <p:sldId id="454" r:id="rId31"/>
    <p:sldId id="462" r:id="rId32"/>
    <p:sldId id="463" r:id="rId33"/>
    <p:sldId id="466" r:id="rId34"/>
    <p:sldId id="465" r:id="rId35"/>
    <p:sldId id="467" r:id="rId36"/>
    <p:sldId id="468" r:id="rId37"/>
    <p:sldId id="464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Ubuntu" panose="020B0604020202020204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199D6-2CEA-85E2-37B8-3D725B35D577}" v="204" dt="2020-04-10T05:48:08.973"/>
    <p1510:client id="{325DE77F-D532-5929-0A72-9C8029498BBB}" v="26" dt="2020-04-07T19:01:58.702"/>
    <p1510:client id="{4B19468C-66AA-3A80-8308-6605AADE38E5}" v="753" dt="2020-04-08T21:14:12.327"/>
    <p1510:client id="{61B02DDA-7986-4080-36E4-8081CFA4FA33}" v="3268" dt="2020-04-18T20:25:12.496"/>
    <p1510:client id="{6B3AED71-6712-A9AE-3598-6BA43C110647}" v="1420" dt="2020-04-02T19:24:16.733"/>
    <p1510:client id="{8F48908C-7FFB-05D9-F404-139F70E5F234}" v="37" dt="2020-04-03T01:09:47.689"/>
    <p1510:client id="{A136AF9D-2BBF-3136-DD43-3DAEB07BBFFD}" v="7163" dt="2020-03-31T21:07:27.651"/>
    <p1510:client id="{B454EC2D-CF6E-FFE1-1911-BB7E9ABEA429}" v="2476" dt="2020-04-17T16:34:37.570"/>
    <p1510:client id="{B8EBDFD0-8ACF-DE16-35F9-6B843713BC03}" v="7454" dt="2020-04-09T20:19:29.264"/>
    <p1510:client id="{C1200B50-D395-02C0-D60D-23689B0300EC}" v="28" dt="2020-04-15T20:27:02.816"/>
    <p1510:client id="{CC2BD519-722E-0BDC-F00D-39C422C50009}" v="4054" dt="2020-04-16T21:06:53.088"/>
    <p1510:client id="{CD864419-A530-5E29-392A-CA1D6D79F26D}" v="3028" dt="2020-04-15T01:13:48.761"/>
    <p1510:client id="{D1752EBA-90C1-6307-0C2E-DCC990550D4B}" v="10279" dt="2020-04-01T22:57:13.114"/>
    <p1510:client id="{D95234B3-47FF-3177-1719-EF32093B2F40}" v="2944" dt="2020-04-14T01:33:39.602"/>
    <p1510:client id="{F4E279C0-B033-A879-72DE-442EAC3A04D6}" v="7330" dt="2020-03-30T23:24:03.937"/>
    <p1510:client id="{F630CC83-B047-5191-9647-13E0B97A8672}" v="8" dt="2020-03-30T15:35:19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44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da5f75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fda5f75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9749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551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4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41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780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26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513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401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3958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300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122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30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9867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0164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385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6346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26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7989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0013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079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068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3855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60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6964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1627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704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2379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4437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818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21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876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323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54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8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da5f759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fda5f759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947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">
  <p:cSld name="Titr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168" y="1809750"/>
            <a:ext cx="87297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5508103" y="2682799"/>
            <a:ext cx="34116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572000" y="2294210"/>
            <a:ext cx="4347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2">
  <p:cSld name="Titre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l="17524" r="32176"/>
          <a:stretch/>
        </p:blipFill>
        <p:spPr>
          <a:xfrm>
            <a:off x="6783214" y="2531125"/>
            <a:ext cx="2173500" cy="214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68" y="1201675"/>
            <a:ext cx="87297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l="32940" r="32940"/>
          <a:stretch/>
        </p:blipFill>
        <p:spPr>
          <a:xfrm>
            <a:off x="5292080" y="3502276"/>
            <a:ext cx="1621800" cy="152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032168" y="1635645"/>
            <a:ext cx="8745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7871615" y="1963675"/>
            <a:ext cx="1020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">
  <p:cSld name="Sommair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2555700" cy="5143500"/>
          </a:xfrm>
          <a:prstGeom prst="rect">
            <a:avLst/>
          </a:prstGeom>
          <a:solidFill>
            <a:srgbClr val="121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170254" y="141481"/>
            <a:ext cx="208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f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cxnSp>
        <p:nvCxnSpPr>
          <p:cNvPr id="69" name="Google Shape;69;p16"/>
          <p:cNvCxnSpPr/>
          <p:nvPr/>
        </p:nvCxnSpPr>
        <p:spPr>
          <a:xfrm>
            <a:off x="242645" y="542337"/>
            <a:ext cx="2070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843808" y="1059582"/>
            <a:ext cx="59766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6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">
  <p:cSld name="Tex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4733266"/>
            <a:ext cx="9144000" cy="410100"/>
          </a:xfrm>
          <a:prstGeom prst="rect">
            <a:avLst/>
          </a:prstGeom>
          <a:solidFill>
            <a:srgbClr val="121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170254" y="141481"/>
            <a:ext cx="208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f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sommaire</a:t>
            </a:r>
            <a:endParaRPr/>
          </a:p>
        </p:txBody>
      </p:sp>
      <p:cxnSp>
        <p:nvCxnSpPr>
          <p:cNvPr id="74" name="Google Shape;74;p17"/>
          <p:cNvCxnSpPr/>
          <p:nvPr/>
        </p:nvCxnSpPr>
        <p:spPr>
          <a:xfrm>
            <a:off x="251519" y="406937"/>
            <a:ext cx="2070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95062" y="539666"/>
            <a:ext cx="8553900" cy="0"/>
          </a:xfrm>
          <a:prstGeom prst="straightConnector1">
            <a:avLst/>
          </a:prstGeom>
          <a:noFill/>
          <a:ln w="28575" cap="flat" cmpd="sng">
            <a:solidFill>
              <a:srgbClr val="101A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7"/>
          <p:cNvSpPr txBox="1"/>
          <p:nvPr/>
        </p:nvSpPr>
        <p:spPr>
          <a:xfrm>
            <a:off x="8460432" y="4733266"/>
            <a:ext cx="44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f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208813" y="1131590"/>
            <a:ext cx="42768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654087" y="1131590"/>
            <a:ext cx="42768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1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70254" y="179681"/>
            <a:ext cx="8745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A33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101A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3"/>
          </p:nvPr>
        </p:nvSpPr>
        <p:spPr>
          <a:xfrm>
            <a:off x="156957" y="539666"/>
            <a:ext cx="1020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01A33"/>
              </a:buClr>
              <a:buSzPts val="3200"/>
              <a:buFont typeface="Arial"/>
              <a:buNone/>
              <a:defRPr sz="1500" b="0" i="0" u="none" strike="noStrike" cap="none">
                <a:solidFill>
                  <a:srgbClr val="101A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05" y="4749364"/>
            <a:ext cx="1368300" cy="4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169" y="1779661"/>
            <a:ext cx="8729700" cy="14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mmaire">
  <p:cSld name="1_Sommair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0" y="0"/>
            <a:ext cx="2555700" cy="5143500"/>
          </a:xfrm>
          <a:prstGeom prst="rect">
            <a:avLst/>
          </a:prstGeom>
          <a:solidFill>
            <a:srgbClr val="121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170254" y="141481"/>
            <a:ext cx="208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f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cxnSp>
        <p:nvCxnSpPr>
          <p:cNvPr id="87" name="Google Shape;87;p19"/>
          <p:cNvCxnSpPr/>
          <p:nvPr/>
        </p:nvCxnSpPr>
        <p:spPr>
          <a:xfrm>
            <a:off x="242645" y="542337"/>
            <a:ext cx="2070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2843808" y="1059582"/>
            <a:ext cx="59766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6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e">
  <p:cSld name="1_Tex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0" y="4587973"/>
            <a:ext cx="9144000" cy="555600"/>
          </a:xfrm>
          <a:prstGeom prst="rect">
            <a:avLst/>
          </a:prstGeom>
          <a:solidFill>
            <a:srgbClr val="121B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170254" y="141481"/>
            <a:ext cx="208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f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sommaire</a:t>
            </a:r>
            <a:endParaRPr/>
          </a:p>
        </p:txBody>
      </p:sp>
      <p:cxnSp>
        <p:nvCxnSpPr>
          <p:cNvPr id="92" name="Google Shape;92;p20"/>
          <p:cNvCxnSpPr/>
          <p:nvPr/>
        </p:nvCxnSpPr>
        <p:spPr>
          <a:xfrm>
            <a:off x="251519" y="406937"/>
            <a:ext cx="2070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20"/>
          <p:cNvCxnSpPr/>
          <p:nvPr/>
        </p:nvCxnSpPr>
        <p:spPr>
          <a:xfrm>
            <a:off x="295062" y="539666"/>
            <a:ext cx="8553900" cy="0"/>
          </a:xfrm>
          <a:prstGeom prst="straightConnector1">
            <a:avLst/>
          </a:prstGeom>
          <a:noFill/>
          <a:ln w="28575" cap="flat" cmpd="sng">
            <a:solidFill>
              <a:srgbClr val="101A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0"/>
          <p:cNvSpPr txBox="1"/>
          <p:nvPr/>
        </p:nvSpPr>
        <p:spPr>
          <a:xfrm>
            <a:off x="8460432" y="4733266"/>
            <a:ext cx="44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f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208813" y="1131590"/>
            <a:ext cx="42768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4654087" y="1131590"/>
            <a:ext cx="42768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1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70254" y="179681"/>
            <a:ext cx="8745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A33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101A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3"/>
          </p:nvPr>
        </p:nvSpPr>
        <p:spPr>
          <a:xfrm>
            <a:off x="156957" y="539666"/>
            <a:ext cx="1020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01A33"/>
              </a:buClr>
              <a:buSzPts val="3200"/>
              <a:buFont typeface="Arial"/>
              <a:buNone/>
              <a:defRPr sz="1500" b="0" i="0" u="none" strike="noStrike" cap="none">
                <a:solidFill>
                  <a:srgbClr val="101A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04" y="4659982"/>
            <a:ext cx="1619400" cy="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OhckMJ2yA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#physics_ammo_rop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threejs.org/examples/#physics_ammo_break" TargetMode="External"/><Relationship Id="rId4" Type="http://schemas.openxmlformats.org/officeDocument/2006/relationships/hyperlink" Target="https://threejs.org/examples/#physics_ammo_clot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0.xml"/><Relationship Id="rId11" Type="http://schemas.openxmlformats.org/officeDocument/2006/relationships/slide" Target="slide25.xml"/><Relationship Id="rId5" Type="http://schemas.openxmlformats.org/officeDocument/2006/relationships/slide" Target="slide7.xml"/><Relationship Id="rId15" Type="http://schemas.openxmlformats.org/officeDocument/2006/relationships/slide" Target="slide32.xml"/><Relationship Id="rId10" Type="http://schemas.openxmlformats.org/officeDocument/2006/relationships/slide" Target="slide22.xml"/><Relationship Id="rId4" Type="http://schemas.openxmlformats.org/officeDocument/2006/relationships/slide" Target="slide5.xml"/><Relationship Id="rId9" Type="http://schemas.openxmlformats.org/officeDocument/2006/relationships/slide" Target="slide17.xml"/><Relationship Id="rId1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pybullet.org/Bullet/phpBB3/index.php" TargetMode="External"/><Relationship Id="rId7" Type="http://schemas.openxmlformats.org/officeDocument/2006/relationships/hyperlink" Target="https://www.amazon.ca/Learning-Game-Physics-Bullet-OpenGL-ebook/dp/B00G8YAUS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ybullet.org/Bullet/BulletFull/index.html" TargetMode="External"/><Relationship Id="rId5" Type="http://schemas.openxmlformats.org/officeDocument/2006/relationships/hyperlink" Target="http://www.cs.kent.edu/~ruttan/GameEngines/lectures/Bullet_User_Manual" TargetMode="External"/><Relationship Id="rId4" Type="http://schemas.openxmlformats.org/officeDocument/2006/relationships/hyperlink" Target="https://github.com/bulletphysics/bullet3/blob/master/docs/BulletQuickstart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lletphysics/bullet3/archive/2.89.zi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fferongames.com/post/fix_your_timestep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hyperlink" Target="http://Shttps:/pybullet.org/Bullet/phpBB3/viewtopic.php?t=1042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Vari%C3%A9t%C3%A9_(g%C3%A9om%C3%A9trie)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#physics_ammo_volum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a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fr.wikipedia.org/wiki/Seconde_(temps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adia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fr.wikipedia.org/wiki/Seconde_(temps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5508103" y="2682799"/>
            <a:ext cx="34116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4572000" y="2294210"/>
            <a:ext cx="4347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3274359" y="2180200"/>
            <a:ext cx="5584866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CA" sz="1800" err="1">
                <a:solidFill>
                  <a:srgbClr val="FFFFFF"/>
                </a:solidFill>
                <a:latin typeface="Ubuntu"/>
                <a:sym typeface="Ubuntu"/>
              </a:rPr>
              <a:t>Projet</a:t>
            </a:r>
            <a:r>
              <a:rPr lang="en-CA" sz="1800">
                <a:solidFill>
                  <a:srgbClr val="FFFFFF"/>
                </a:solidFill>
                <a:latin typeface="Ubuntu"/>
                <a:sym typeface="Ubuntu"/>
              </a:rPr>
              <a:t> Platformer</a:t>
            </a:r>
            <a:endParaRPr lang="en-US"/>
          </a:p>
        </p:txBody>
      </p:sp>
      <p:sp>
        <p:nvSpPr>
          <p:cNvPr id="110" name="Google Shape;110;p21"/>
          <p:cNvSpPr txBox="1"/>
          <p:nvPr/>
        </p:nvSpPr>
        <p:spPr>
          <a:xfrm>
            <a:off x="479525" y="2682800"/>
            <a:ext cx="1412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MONTRÉAL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7348025" y="2571700"/>
            <a:ext cx="1412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Rigid Body Dynamics : Impulse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Aux notions de linear/angular dynamics </a:t>
            </a:r>
            <a:r>
              <a:rPr lang="en-US" dirty="0" err="1"/>
              <a:t>s'ajoutent</a:t>
            </a:r>
            <a:r>
              <a:rPr lang="en-US" dirty="0"/>
              <a:t> le concept de </a:t>
            </a:r>
            <a:r>
              <a:rPr lang="en-US" b="1" dirty="0"/>
              <a:t>forces</a:t>
            </a:r>
          </a:p>
          <a:p>
            <a:endParaRPr lang="en-US" b="1" dirty="0"/>
          </a:p>
          <a:p>
            <a:pPr marL="285750" indent="-285750">
              <a:buChar char="•"/>
            </a:pPr>
            <a:r>
              <a:rPr lang="en-US" dirty="0"/>
              <a:t>Le </a:t>
            </a:r>
            <a:r>
              <a:rPr lang="en-US" dirty="0" err="1"/>
              <a:t>moteur</a:t>
            </a:r>
            <a:r>
              <a:rPr lang="en-US" dirty="0"/>
              <a:t> physique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configurer</a:t>
            </a:r>
            <a:r>
              <a:rPr lang="en-US" dirty="0"/>
              <a:t> un rigid body pour </a:t>
            </a:r>
            <a:r>
              <a:rPr lang="en-US" dirty="0" err="1"/>
              <a:t>décrire</a:t>
            </a:r>
            <a:r>
              <a:rPr lang="en-US" dirty="0"/>
              <a:t> le </a:t>
            </a:r>
            <a:r>
              <a:rPr lang="en-US" dirty="0" err="1"/>
              <a:t>comportement</a:t>
            </a:r>
            <a:r>
              <a:rPr lang="en-US" dirty="0"/>
              <a:t> </a:t>
            </a:r>
            <a:r>
              <a:rPr lang="en-US" dirty="0" err="1"/>
              <a:t>souhaité</a:t>
            </a:r>
            <a:r>
              <a:rPr lang="en-US" dirty="0"/>
              <a:t>...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de collision avec un </a:t>
            </a:r>
            <a:r>
              <a:rPr lang="en-US" dirty="0" err="1"/>
              <a:t>autre</a:t>
            </a:r>
            <a:r>
              <a:rPr lang="en-US" dirty="0"/>
              <a:t> </a:t>
            </a:r>
            <a:r>
              <a:rPr lang="en-US" dirty="0" err="1"/>
              <a:t>objet</a:t>
            </a:r>
            <a:r>
              <a:rPr lang="en-US" dirty="0"/>
              <a:t> : </a:t>
            </a:r>
            <a:r>
              <a:rPr lang="en-US" dirty="0" err="1"/>
              <a:t>génération</a:t>
            </a:r>
            <a:r>
              <a:rPr lang="en-US" dirty="0"/>
              <a:t> d'un </a:t>
            </a:r>
            <a:r>
              <a:rPr lang="en-US" b="1" dirty="0"/>
              <a:t>Impulse </a:t>
            </a:r>
            <a:r>
              <a:rPr lang="en-US" dirty="0"/>
              <a:t>(force </a:t>
            </a:r>
            <a:r>
              <a:rPr lang="en-US" dirty="0" err="1"/>
              <a:t>immédiate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théorie</a:t>
            </a:r>
            <a:r>
              <a:rPr lang="en-US" dirty="0"/>
              <a:t>: </a:t>
            </a:r>
            <a:r>
              <a:rPr lang="en-US" dirty="0" err="1"/>
              <a:t>une</a:t>
            </a:r>
            <a:r>
              <a:rPr lang="en-US" dirty="0"/>
              <a:t> impulsion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force </a:t>
            </a:r>
            <a:r>
              <a:rPr lang="en-US" dirty="0" err="1"/>
              <a:t>s'exerçant</a:t>
            </a:r>
            <a:r>
              <a:rPr lang="en-US" dirty="0"/>
              <a:t> </a:t>
            </a:r>
            <a:r>
              <a:rPr lang="en-US" b="1" dirty="0" err="1"/>
              <a:t>immédiatement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seule</a:t>
            </a:r>
            <a:r>
              <a:rPr lang="en-US" dirty="0"/>
              <a:t> step physique)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La force de </a:t>
            </a:r>
            <a:r>
              <a:rPr lang="en-US" dirty="0" err="1"/>
              <a:t>l'impulsion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déterminée</a:t>
            </a:r>
            <a:r>
              <a:rPr lang="en-US" dirty="0"/>
              <a:t> par le </a:t>
            </a:r>
            <a:r>
              <a:rPr lang="en-US" b="1" dirty="0"/>
              <a:t>coefficient de restitution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epsilon ε)</a:t>
            </a:r>
          </a:p>
          <a:p>
            <a:pPr marL="285750" indent="-285750">
              <a:buChar char="•"/>
            </a:pPr>
            <a:r>
              <a:rPr lang="en-US" dirty="0"/>
              <a:t>Si ε = 1 : collision </a:t>
            </a:r>
            <a:r>
              <a:rPr lang="en-US" dirty="0" err="1"/>
              <a:t>parfaitement</a:t>
            </a:r>
            <a:r>
              <a:rPr lang="en-US" dirty="0"/>
              <a:t> </a:t>
            </a:r>
            <a:r>
              <a:rPr lang="en-US" b="1" dirty="0" err="1"/>
              <a:t>élastique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aucune</a:t>
            </a:r>
            <a:r>
              <a:rPr lang="en-US" dirty="0"/>
              <a:t> </a:t>
            </a:r>
            <a:r>
              <a:rPr lang="en-US" dirty="0" err="1"/>
              <a:t>énergie</a:t>
            </a:r>
            <a:r>
              <a:rPr lang="en-US" dirty="0"/>
              <a:t> perdue)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Si ε = 0 : collision </a:t>
            </a:r>
            <a:r>
              <a:rPr lang="en-US" dirty="0" err="1"/>
              <a:t>parfaitement</a:t>
            </a:r>
            <a:r>
              <a:rPr lang="en-US" dirty="0"/>
              <a:t> </a:t>
            </a:r>
            <a:r>
              <a:rPr lang="en-US" b="1" dirty="0" err="1"/>
              <a:t>inélastique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/>
              <a:t>plastique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dirty="0"/>
              <a:t>(</a:t>
            </a:r>
            <a:r>
              <a:rPr lang="en-US" dirty="0" err="1"/>
              <a:t>perte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</a:t>
            </a:r>
            <a:r>
              <a:rPr lang="en-US" dirty="0" err="1"/>
              <a:t>d'énergie</a:t>
            </a:r>
            <a:r>
              <a:rPr lang="en-US" dirty="0"/>
              <a:t> </a:t>
            </a:r>
            <a:r>
              <a:rPr lang="en-US" dirty="0" err="1"/>
              <a:t>kinétique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9EA3040-A51A-4AC4-A09D-5317914E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86" y="2059288"/>
            <a:ext cx="2743200" cy="25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 : Friction</a:t>
            </a:r>
            <a:endParaRPr lang="en-CA" sz="24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Aux notions de linear/angular dynamics s'ajoutent le concept de </a:t>
            </a:r>
            <a:r>
              <a:rPr lang="en-US" b="1"/>
              <a:t>forces</a:t>
            </a:r>
          </a:p>
          <a:p>
            <a:endParaRPr lang="en-US" b="1" dirty="0"/>
          </a:p>
          <a:p>
            <a:pPr marL="285750" indent="-285750">
              <a:buChar char="•"/>
            </a:pPr>
            <a:r>
              <a:rPr lang="en-US"/>
              <a:t>Le </a:t>
            </a:r>
            <a:r>
              <a:rPr lang="en-US" err="1"/>
              <a:t>moteur</a:t>
            </a:r>
            <a:r>
              <a:rPr lang="en-US"/>
              <a:t> physique permet de configurer un rigid body pour décrire le comportement souhaité...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La </a:t>
            </a:r>
            <a:r>
              <a:rPr lang="en-US" b="1"/>
              <a:t>Friction </a:t>
            </a:r>
            <a:r>
              <a:rPr lang="en-US"/>
              <a:t>est une autre force bien connue, appliquée par seconde</a:t>
            </a:r>
            <a:endParaRPr lang="en-US" dirty="0"/>
          </a:p>
          <a:p>
            <a:pPr marL="285750" indent="-285750">
              <a:buChar char="•"/>
            </a:pPr>
            <a:r>
              <a:rPr lang="en-US"/>
              <a:t>Quelques types de friction :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/>
              <a:t>Dynamic friction : lorsque deux objets dynamiques rentrent en collision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/>
              <a:t>Sliding friction : lorsqu'un objet glisse sur une surface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/>
              <a:t>Rolling friction : lorsqu'un objet comme une roue ou une boule roule sur une surface ...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E1B6BE-3F8E-4BA5-9BA1-C0D26539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280" y="3354776"/>
            <a:ext cx="3597165" cy="135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CFD1C0-AC55-4085-BF71-B8E3E0AFD8BA}"/>
              </a:ext>
            </a:extLst>
          </p:cNvPr>
          <p:cNvSpPr txBox="1"/>
          <p:nvPr/>
        </p:nvSpPr>
        <p:spPr>
          <a:xfrm>
            <a:off x="3239816" y="449777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7241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9B34107-A878-48EB-AA31-4CB7B29F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83" y="563096"/>
            <a:ext cx="2743200" cy="2228850"/>
          </a:xfrm>
          <a:prstGeom prst="rect">
            <a:avLst/>
          </a:prstGeom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 : Constraints</a:t>
            </a:r>
            <a:endParaRPr lang="en-CA" sz="24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d'imposer</a:t>
            </a:r>
            <a:r>
              <a:rPr lang="en-US" dirty="0"/>
              <a:t> des </a:t>
            </a:r>
            <a:r>
              <a:rPr lang="en-US" dirty="0" err="1"/>
              <a:t>règles</a:t>
            </a:r>
            <a:r>
              <a:rPr lang="en-US" dirty="0"/>
              <a:t> à la simulation physique</a:t>
            </a:r>
          </a:p>
          <a:p>
            <a:pPr marL="285750" indent="-285750">
              <a:buChar char="•"/>
            </a:pPr>
            <a:r>
              <a:rPr lang="en-US" dirty="0" err="1"/>
              <a:t>Exemple</a:t>
            </a:r>
            <a:r>
              <a:rPr lang="en-US" dirty="0"/>
              <a:t> : "Deux rigid bodies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rester</a:t>
            </a:r>
            <a:r>
              <a:rPr lang="en-US" dirty="0"/>
              <a:t> </a:t>
            </a:r>
            <a:r>
              <a:rPr lang="en-US" dirty="0" err="1"/>
              <a:t>connectés</a:t>
            </a:r>
            <a:r>
              <a:rPr lang="en-US" dirty="0"/>
              <a:t>"</a:t>
            </a:r>
          </a:p>
          <a:p>
            <a:pPr marL="285750" indent="-285750">
              <a:buChar char="•"/>
            </a:pPr>
            <a:r>
              <a:rPr lang="en-US" dirty="0" err="1"/>
              <a:t>C'est</a:t>
            </a:r>
            <a:r>
              <a:rPr lang="en-US" dirty="0"/>
              <a:t> le </a:t>
            </a:r>
            <a:r>
              <a:rPr lang="en-US" dirty="0" err="1"/>
              <a:t>principe</a:t>
            </a:r>
            <a:r>
              <a:rPr lang="en-US" dirty="0"/>
              <a:t> des </a:t>
            </a:r>
            <a:r>
              <a:rPr lang="en-US" b="1" dirty="0" err="1"/>
              <a:t>contraintes</a:t>
            </a:r>
            <a:endParaRPr lang="en-US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Le </a:t>
            </a:r>
            <a:r>
              <a:rPr lang="en-US" dirty="0" err="1"/>
              <a:t>moteur</a:t>
            </a:r>
            <a:r>
              <a:rPr lang="en-US" dirty="0"/>
              <a:t> physique a </a:t>
            </a:r>
            <a:r>
              <a:rPr lang="en-US" dirty="0" err="1"/>
              <a:t>besoin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étape</a:t>
            </a:r>
            <a:r>
              <a:rPr lang="en-US" dirty="0"/>
              <a:t> pour </a:t>
            </a:r>
            <a:r>
              <a:rPr lang="en-US" dirty="0" err="1"/>
              <a:t>résoudre</a:t>
            </a:r>
            <a:r>
              <a:rPr lang="en-US" dirty="0"/>
              <a:t> les </a:t>
            </a:r>
            <a:r>
              <a:rPr lang="en-US" dirty="0" err="1"/>
              <a:t>contraintes</a:t>
            </a:r>
            <a:r>
              <a:rPr lang="en-US" dirty="0"/>
              <a:t> :</a:t>
            </a:r>
          </a:p>
          <a:p>
            <a:pPr marL="285750" indent="-285750">
              <a:buChar char="•"/>
            </a:pPr>
            <a:r>
              <a:rPr lang="en-US" dirty="0"/>
              <a:t>Le </a:t>
            </a:r>
            <a:r>
              <a:rPr lang="en-US" b="1" dirty="0"/>
              <a:t>constraint solver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Applique des </a:t>
            </a:r>
            <a:r>
              <a:rPr lang="en-US" dirty="0" err="1"/>
              <a:t>déplacements</a:t>
            </a:r>
            <a:r>
              <a:rPr lang="en-US" dirty="0"/>
              <a:t> </a:t>
            </a:r>
            <a:r>
              <a:rPr lang="en-US" dirty="0" err="1"/>
              <a:t>supplémentaires</a:t>
            </a:r>
            <a:r>
              <a:rPr lang="en-US" dirty="0"/>
              <a:t> pour </a:t>
            </a:r>
            <a:r>
              <a:rPr lang="en-US" dirty="0" err="1"/>
              <a:t>satisfaire</a:t>
            </a:r>
            <a:r>
              <a:rPr lang="en-US" dirty="0"/>
              <a:t> les </a:t>
            </a:r>
            <a:r>
              <a:rPr lang="en-US" dirty="0" err="1"/>
              <a:t>contraintes</a:t>
            </a:r>
            <a:r>
              <a:rPr lang="en-US" dirty="0"/>
              <a:t>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79BF27F5-C3F8-4725-84CF-74CA8171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06" y="2654155"/>
            <a:ext cx="2743200" cy="18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8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 : Constraints</a:t>
            </a:r>
            <a:endParaRPr lang="en-CA" sz="24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possible </a:t>
            </a:r>
            <a:r>
              <a:rPr lang="en-US" dirty="0" err="1"/>
              <a:t>d'imposer</a:t>
            </a:r>
            <a:r>
              <a:rPr lang="en-US" dirty="0"/>
              <a:t> des </a:t>
            </a:r>
            <a:r>
              <a:rPr lang="en-US" dirty="0" err="1"/>
              <a:t>règles</a:t>
            </a:r>
            <a:r>
              <a:rPr lang="en-US" dirty="0"/>
              <a:t> à la simulation physique</a:t>
            </a:r>
          </a:p>
          <a:p>
            <a:pPr marL="285750" indent="-285750">
              <a:buChar char="•"/>
            </a:pPr>
            <a:r>
              <a:rPr lang="en-US" dirty="0" err="1"/>
              <a:t>Exemple</a:t>
            </a:r>
            <a:r>
              <a:rPr lang="en-US" dirty="0"/>
              <a:t> : "Deux rigid bodies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rester</a:t>
            </a:r>
            <a:r>
              <a:rPr lang="en-US" dirty="0"/>
              <a:t> </a:t>
            </a:r>
            <a:r>
              <a:rPr lang="en-US" dirty="0" err="1"/>
              <a:t>connectés</a:t>
            </a:r>
            <a:r>
              <a:rPr lang="en-US" dirty="0"/>
              <a:t>"</a:t>
            </a:r>
          </a:p>
          <a:p>
            <a:pPr marL="285750" indent="-285750">
              <a:buChar char="•"/>
            </a:pPr>
            <a:r>
              <a:rPr lang="en-US" dirty="0" err="1"/>
              <a:t>C'est</a:t>
            </a:r>
            <a:r>
              <a:rPr lang="en-US" dirty="0"/>
              <a:t> le </a:t>
            </a:r>
            <a:r>
              <a:rPr lang="en-US" dirty="0" err="1"/>
              <a:t>principe</a:t>
            </a:r>
            <a:r>
              <a:rPr lang="en-US" dirty="0"/>
              <a:t> des </a:t>
            </a:r>
            <a:r>
              <a:rPr lang="en-US" b="1" dirty="0" err="1"/>
              <a:t>contraintes</a:t>
            </a:r>
            <a:endParaRPr lang="en-US" b="1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Exemples</a:t>
            </a:r>
            <a:r>
              <a:rPr lang="en-US" dirty="0"/>
              <a:t> de </a:t>
            </a:r>
            <a:r>
              <a:rPr lang="en-US" dirty="0" err="1"/>
              <a:t>contraintes</a:t>
            </a:r>
            <a:r>
              <a:rPr lang="en-US" dirty="0"/>
              <a:t>:</a:t>
            </a:r>
          </a:p>
          <a:p>
            <a:pPr marL="285750" indent="-285750">
              <a:buChar char="•"/>
            </a:pPr>
            <a:r>
              <a:rPr lang="en-US" b="1" dirty="0"/>
              <a:t>Point-to-point </a:t>
            </a:r>
            <a:r>
              <a:rPr lang="en-US" dirty="0"/>
              <a:t>(deux points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rester</a:t>
            </a:r>
            <a:r>
              <a:rPr lang="en-US" dirty="0"/>
              <a:t> </a:t>
            </a:r>
            <a:r>
              <a:rPr lang="en-US" dirty="0" err="1"/>
              <a:t>connectés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b="1" dirty="0"/>
              <a:t>Hinge </a:t>
            </a:r>
            <a:r>
              <a:rPr lang="en-US" dirty="0"/>
              <a:t>("</a:t>
            </a:r>
            <a:r>
              <a:rPr lang="en-US" dirty="0" err="1"/>
              <a:t>gond</a:t>
            </a:r>
            <a:r>
              <a:rPr lang="en-US" dirty="0"/>
              <a:t>") : </a:t>
            </a:r>
            <a:r>
              <a:rPr lang="en-US" dirty="0" err="1"/>
              <a:t>limite</a:t>
            </a:r>
            <a:r>
              <a:rPr lang="en-US" dirty="0"/>
              <a:t> la rotation à un </a:t>
            </a:r>
            <a:r>
              <a:rPr lang="en-US" dirty="0" err="1"/>
              <a:t>seul</a:t>
            </a:r>
            <a:r>
              <a:rPr lang="en-US" dirty="0"/>
              <a:t> axe (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porte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b="1" dirty="0"/>
              <a:t>Prismatic </a:t>
            </a:r>
            <a:r>
              <a:rPr lang="en-US" dirty="0"/>
              <a:t>: un </a:t>
            </a:r>
            <a:r>
              <a:rPr lang="en-US" dirty="0" err="1"/>
              <a:t>seul</a:t>
            </a:r>
            <a:r>
              <a:rPr lang="en-US" dirty="0"/>
              <a:t> </a:t>
            </a:r>
            <a:r>
              <a:rPr lang="en-US" dirty="0" err="1"/>
              <a:t>degré</a:t>
            </a:r>
            <a:r>
              <a:rPr lang="en-US" dirty="0"/>
              <a:t> de </a:t>
            </a:r>
            <a:r>
              <a:rPr lang="en-US" dirty="0" err="1"/>
              <a:t>liberté</a:t>
            </a:r>
            <a:r>
              <a:rPr lang="en-US" dirty="0"/>
              <a:t> (piston </a:t>
            </a:r>
            <a:r>
              <a:rPr lang="en-US" dirty="0" err="1"/>
              <a:t>ou</a:t>
            </a:r>
            <a:r>
              <a:rPr lang="en-US" dirty="0"/>
              <a:t> "slider")</a:t>
            </a:r>
          </a:p>
          <a:p>
            <a:pPr marL="285750" indent="-285750">
              <a:buChar char="•"/>
            </a:pPr>
            <a:r>
              <a:rPr lang="en-US" b="1" dirty="0"/>
              <a:t>Rag doll</a:t>
            </a:r>
            <a:r>
              <a:rPr lang="en-US" dirty="0"/>
              <a:t> : solution </a:t>
            </a:r>
            <a:r>
              <a:rPr lang="en-US" dirty="0" err="1"/>
              <a:t>hybride</a:t>
            </a:r>
            <a:r>
              <a:rPr lang="en-US" dirty="0"/>
              <a:t> </a:t>
            </a:r>
            <a:r>
              <a:rPr lang="en-US" dirty="0" err="1"/>
              <a:t>couplée</a:t>
            </a:r>
            <a:r>
              <a:rPr lang="en-US" dirty="0"/>
              <a:t> à un </a:t>
            </a:r>
            <a:r>
              <a:rPr lang="en-US" dirty="0" err="1"/>
              <a:t>squelette</a:t>
            </a:r>
            <a:r>
              <a:rPr lang="en-US" dirty="0"/>
              <a:t> </a:t>
            </a:r>
            <a:r>
              <a:rPr lang="en-US" dirty="0" err="1"/>
              <a:t>d'animation</a:t>
            </a:r>
            <a:endParaRPr lang="en-US" dirty="0"/>
          </a:p>
        </p:txBody>
      </p:sp>
      <p:pic>
        <p:nvPicPr>
          <p:cNvPr id="5" name="Picture 5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F8F87585-EB1D-4C6F-9B7F-FEF20F54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490" y="564216"/>
            <a:ext cx="987798" cy="2011455"/>
          </a:xfrm>
          <a:prstGeom prst="rect">
            <a:avLst/>
          </a:prstGeom>
        </p:spPr>
      </p:pic>
      <p:pic>
        <p:nvPicPr>
          <p:cNvPr id="7" name="Picture 7" descr="A picture containing table, game&#10;&#10;Description generated with very high confidence">
            <a:extLst>
              <a:ext uri="{FF2B5EF4-FFF2-40B4-BE49-F238E27FC236}">
                <a16:creationId xmlns:a16="http://schemas.microsoft.com/office/drawing/2014/main" id="{AEB54B2F-9282-4306-978D-DD8D35883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9532"/>
            <a:ext cx="3415553" cy="1055452"/>
          </a:xfrm>
          <a:prstGeom prst="rect">
            <a:avLst/>
          </a:prstGeom>
        </p:spPr>
      </p:pic>
      <p:pic>
        <p:nvPicPr>
          <p:cNvPr id="9" name="Picture 9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0093CDC0-45A0-42FA-B131-F3C54AEFC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553" y="2794159"/>
            <a:ext cx="2743200" cy="1262958"/>
          </a:xfrm>
          <a:prstGeom prst="rect">
            <a:avLst/>
          </a:prstGeom>
        </p:spPr>
      </p:pic>
      <p:pic>
        <p:nvPicPr>
          <p:cNvPr id="11" name="Picture 11" descr="A close up of furniture&#10;&#10;Description generated with high confidence">
            <a:extLst>
              <a:ext uri="{FF2B5EF4-FFF2-40B4-BE49-F238E27FC236}">
                <a16:creationId xmlns:a16="http://schemas.microsoft.com/office/drawing/2014/main" id="{006012D3-2797-4F01-99FE-8A32A3CAA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606" y="2924244"/>
            <a:ext cx="2743200" cy="117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B1C486-E8CF-44DE-9EC0-4C1679474A7A}"/>
              </a:ext>
            </a:extLst>
          </p:cNvPr>
          <p:cNvSpPr txBox="1"/>
          <p:nvPr/>
        </p:nvSpPr>
        <p:spPr>
          <a:xfrm>
            <a:off x="3765333" y="4169322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57264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 : Constraints</a:t>
            </a:r>
            <a:endParaRPr lang="en-CA" sz="24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Il </a:t>
            </a:r>
            <a:r>
              <a:rPr lang="en-US" err="1"/>
              <a:t>est</a:t>
            </a:r>
            <a:r>
              <a:rPr lang="en-US" dirty="0"/>
              <a:t> possible </a:t>
            </a:r>
            <a:r>
              <a:rPr lang="en-US" err="1"/>
              <a:t>d'imposer</a:t>
            </a:r>
            <a:r>
              <a:rPr lang="en-US" dirty="0"/>
              <a:t> des </a:t>
            </a:r>
            <a:r>
              <a:rPr lang="en-US" err="1"/>
              <a:t>règles</a:t>
            </a:r>
            <a:r>
              <a:rPr lang="en-US" dirty="0"/>
              <a:t> à la simulation physique</a:t>
            </a:r>
          </a:p>
          <a:p>
            <a:pPr marL="285750" indent="-285750">
              <a:buChar char="•"/>
            </a:pPr>
            <a:r>
              <a:rPr lang="en-US" err="1"/>
              <a:t>Exemple</a:t>
            </a:r>
            <a:r>
              <a:rPr lang="en-US" dirty="0"/>
              <a:t> : "Deux rigid bodies </a:t>
            </a:r>
            <a:r>
              <a:rPr lang="en-US" err="1"/>
              <a:t>doivent</a:t>
            </a:r>
            <a:r>
              <a:rPr lang="en-US" dirty="0"/>
              <a:t> </a:t>
            </a:r>
            <a:r>
              <a:rPr lang="en-US" err="1"/>
              <a:t>toujours</a:t>
            </a:r>
            <a:r>
              <a:rPr lang="en-US" dirty="0"/>
              <a:t> </a:t>
            </a:r>
            <a:r>
              <a:rPr lang="en-US" err="1"/>
              <a:t>rester</a:t>
            </a:r>
            <a:r>
              <a:rPr lang="en-US" dirty="0"/>
              <a:t> </a:t>
            </a:r>
            <a:r>
              <a:rPr lang="en-US" err="1"/>
              <a:t>connectés</a:t>
            </a:r>
            <a:r>
              <a:rPr lang="en-US" dirty="0"/>
              <a:t>"</a:t>
            </a:r>
          </a:p>
          <a:p>
            <a:pPr marL="285750" indent="-285750">
              <a:buChar char="•"/>
            </a:pPr>
            <a:r>
              <a:rPr lang="en-US" err="1"/>
              <a:t>C'est</a:t>
            </a:r>
            <a:r>
              <a:rPr lang="en-US" dirty="0"/>
              <a:t> le </a:t>
            </a:r>
            <a:r>
              <a:rPr lang="en-US" err="1"/>
              <a:t>principe</a:t>
            </a:r>
            <a:r>
              <a:rPr lang="en-US" dirty="0"/>
              <a:t> des </a:t>
            </a:r>
            <a:r>
              <a:rPr lang="en-US" b="1" err="1"/>
              <a:t>contraintes</a:t>
            </a:r>
            <a:endParaRPr lang="en-US" b="1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err="1"/>
              <a:t>Exemples</a:t>
            </a:r>
            <a:r>
              <a:rPr lang="en-US" dirty="0"/>
              <a:t> de </a:t>
            </a:r>
            <a:r>
              <a:rPr lang="en-US" err="1"/>
              <a:t>contraintes</a:t>
            </a:r>
            <a:r>
              <a:rPr lang="en-US" dirty="0"/>
              <a:t>:</a:t>
            </a:r>
          </a:p>
          <a:p>
            <a:pPr marL="285750" indent="-285750">
              <a:buFont typeface="Arial,Sans-Serif"/>
              <a:buChar char="•"/>
            </a:pPr>
            <a:r>
              <a:rPr lang="en-US" b="1"/>
              <a:t>Point-to-point </a:t>
            </a:r>
            <a:r>
              <a:rPr lang="en-US"/>
              <a:t>(deux points doivent toujours rester connectés)</a:t>
            </a:r>
          </a:p>
          <a:p>
            <a:pPr marL="285750" indent="-285750">
              <a:buFont typeface="Arial,Sans-Serif"/>
              <a:buChar char="•"/>
            </a:pPr>
            <a:r>
              <a:rPr lang="en-US" b="1"/>
              <a:t>Hinge </a:t>
            </a:r>
            <a:r>
              <a:rPr lang="en-US"/>
              <a:t>("gond") : limite la rotation à un seul axe (comme une porte)</a:t>
            </a:r>
          </a:p>
          <a:p>
            <a:pPr marL="285750" indent="-285750">
              <a:buFont typeface="Arial,Sans-Serif"/>
              <a:buChar char="•"/>
            </a:pPr>
            <a:r>
              <a:rPr lang="en-US" b="1"/>
              <a:t>Prismatic </a:t>
            </a:r>
            <a:r>
              <a:rPr lang="en-US"/>
              <a:t>: un seul degré de liberté (piston ou "slider")</a:t>
            </a:r>
          </a:p>
          <a:p>
            <a:pPr marL="285750" indent="-285750">
              <a:buFont typeface="Arial,Sans-Serif"/>
              <a:buChar char="•"/>
            </a:pPr>
            <a:r>
              <a:rPr lang="en-US" b="1"/>
              <a:t>Rag doll</a:t>
            </a:r>
            <a:r>
              <a:rPr lang="en-US"/>
              <a:t> : solution hybride couplée à un squelette d'animation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Ragdoll physics bug in Horizon Zero Dawn</a:t>
            </a:r>
          </a:p>
          <a:p>
            <a:pPr marL="285750" indent="-285750">
              <a:buChar char="•"/>
            </a:pPr>
            <a:r>
              <a:rPr lang="en-US" dirty="0">
                <a:hlinkClick r:id="rId3"/>
              </a:rPr>
              <a:t>https://www.youtube.com/watch?v=TOhckMJ2yAg</a:t>
            </a:r>
          </a:p>
          <a:p>
            <a:pPr marL="285750" indent="-285750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Rigid Body Dynamics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Quelques features qu'on retrouvera dans la majorité des moteurs physiques :</a:t>
            </a:r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Détection de collisions</a:t>
            </a:r>
          </a:p>
          <a:p>
            <a:pPr marL="285750" indent="-285750">
              <a:buChar char="•"/>
            </a:pPr>
            <a:r>
              <a:rPr lang="en-US"/>
              <a:t>Simulation de la gravité</a:t>
            </a:r>
          </a:p>
          <a:p>
            <a:pPr marL="285750" indent="-285750">
              <a:buChar char="•"/>
            </a:pPr>
            <a:r>
              <a:rPr lang="en-US"/>
              <a:t>"Spring-mass system" (ou l'inverse) : dissipe et propage une force (exemple typique: </a:t>
            </a:r>
            <a:r>
              <a:rPr lang="en-US">
                <a:hlinkClick r:id="rId3"/>
              </a:rPr>
              <a:t>rope</a:t>
            </a:r>
            <a:r>
              <a:rPr lang="en-US"/>
              <a:t> ou </a:t>
            </a:r>
            <a:r>
              <a:rPr lang="en-US">
                <a:hlinkClick r:id="rId4"/>
              </a:rPr>
              <a:t>cloth</a:t>
            </a:r>
            <a:r>
              <a:rPr lang="en-US"/>
              <a:t>)</a:t>
            </a:r>
          </a:p>
          <a:p>
            <a:pPr marL="285750" indent="-285750">
              <a:buChar char="•"/>
            </a:pPr>
            <a:r>
              <a:rPr lang="en-US">
                <a:hlinkClick r:id="rId5"/>
              </a:rPr>
              <a:t>Destructible meshs</a:t>
            </a:r>
            <a:r>
              <a:rPr lang="en-US"/>
              <a:t> : meshs "fracturables" </a:t>
            </a:r>
          </a:p>
          <a:p>
            <a:pPr marL="285750" indent="-285750">
              <a:buChar char="•"/>
            </a:pPr>
            <a:r>
              <a:rPr lang="en-US"/>
              <a:t>Ray casting et calcul d'intersection de primitives (box / sphère / capsule …)</a:t>
            </a:r>
          </a:p>
          <a:p>
            <a:pPr marL="285750" indent="-285750">
              <a:buChar char="•"/>
            </a:pPr>
            <a:r>
              <a:rPr lang="en-US"/>
              <a:t>Physique des véhicules (pneus, suspensions …)</a:t>
            </a:r>
          </a:p>
          <a:p>
            <a:pPr marL="285750" indent="-285750">
              <a:buChar char="•"/>
            </a:pPr>
            <a:r>
              <a:rPr lang="en-US"/>
              <a:t>Rag doll (animations de morts …)</a:t>
            </a:r>
          </a:p>
          <a:p>
            <a:pPr marL="285750" indent="-285750">
              <a:buChar char="•"/>
            </a:pPr>
            <a:r>
              <a:rPr lang="en-US"/>
              <a:t>"Flottaison" (buoyancy) : simulation de flottement en milieu liquide</a:t>
            </a:r>
          </a:p>
          <a:p>
            <a:pPr marL="285750" indent="-285750">
              <a:buChar char="•"/>
            </a:pPr>
            <a:r>
              <a:rPr lang="en-US"/>
              <a:t>… …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Collision Detection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Dans la majorité des moteurs physiques, un collidable regroupe deux informations :</a:t>
            </a:r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Le type de shape (box, sphere, etc.)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La transformation de l'objet (translation et rotation)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La plupart du temps, 1 rigid body = 1 collidable.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3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25918A0-6D4F-4410-B2E1-745EBA3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1028347"/>
            <a:ext cx="2743200" cy="1549667"/>
          </a:xfrm>
          <a:prstGeom prst="rect">
            <a:avLst/>
          </a:prstGeom>
        </p:spPr>
      </p:pic>
      <p:pic>
        <p:nvPicPr>
          <p:cNvPr id="6" name="Picture 6" descr="A picture containing sitting&#10;&#10;Description generated with very high confidence">
            <a:extLst>
              <a:ext uri="{FF2B5EF4-FFF2-40B4-BE49-F238E27FC236}">
                <a16:creationId xmlns:a16="http://schemas.microsoft.com/office/drawing/2014/main" id="{59F271D1-970D-45E9-810D-214F56E0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744" y="2573721"/>
            <a:ext cx="1436962" cy="13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5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Qu'est-ce</a:t>
            </a:r>
            <a:r>
              <a:rPr lang="en-US" dirty="0"/>
              <a:t> </a:t>
            </a:r>
            <a:r>
              <a:rPr lang="en-US" dirty="0" err="1"/>
              <a:t>qu'une</a:t>
            </a:r>
            <a:r>
              <a:rPr lang="en-US" dirty="0"/>
              <a:t> shape ?</a:t>
            </a:r>
          </a:p>
          <a:p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théorie</a:t>
            </a:r>
            <a:r>
              <a:rPr lang="en-US" dirty="0"/>
              <a:t>, </a:t>
            </a:r>
            <a:r>
              <a:rPr lang="en-US" dirty="0" err="1"/>
              <a:t>une</a:t>
            </a:r>
            <a:r>
              <a:rPr lang="en-US" dirty="0"/>
              <a:t> shape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région</a:t>
            </a:r>
            <a:r>
              <a:rPr lang="en-US" dirty="0"/>
              <a:t> de </a:t>
            </a:r>
            <a:r>
              <a:rPr lang="en-US" dirty="0" err="1"/>
              <a:t>l'espace</a:t>
            </a:r>
            <a:endParaRPr lang="en-US" dirty="0"/>
          </a:p>
          <a:p>
            <a:pPr marL="285750" indent="-285750">
              <a:buChar char="•"/>
            </a:pPr>
            <a:r>
              <a:rPr lang="en-US" b="1" dirty="0" err="1"/>
              <a:t>Délimitée</a:t>
            </a:r>
            <a:r>
              <a:rPr lang="en-US" dirty="0"/>
              <a:t>,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séparer</a:t>
            </a:r>
            <a:r>
              <a:rPr lang="en-US" dirty="0"/>
              <a:t> </a:t>
            </a:r>
            <a:r>
              <a:rPr lang="en-US" b="1" dirty="0" err="1"/>
              <a:t>l'intérieur</a:t>
            </a:r>
            <a:r>
              <a:rPr lang="en-US" b="1" dirty="0"/>
              <a:t> </a:t>
            </a:r>
            <a:r>
              <a:rPr lang="en-US" dirty="0"/>
              <a:t>de </a:t>
            </a:r>
            <a:r>
              <a:rPr lang="en-US" b="1" dirty="0" err="1"/>
              <a:t>l'extérieur</a:t>
            </a:r>
            <a:endParaRPr lang="en-US" b="1" dirty="0"/>
          </a:p>
          <a:p>
            <a:pPr marL="285750" indent="-285750">
              <a:buChar char="•"/>
            </a:pPr>
            <a:endParaRPr lang="en-US" b="1" dirty="0"/>
          </a:p>
          <a:p>
            <a:pPr marL="285750" indent="-285750">
              <a:buChar char="•"/>
            </a:pPr>
            <a:r>
              <a:rPr lang="en-US" dirty="0" err="1"/>
              <a:t>En</a:t>
            </a:r>
            <a:r>
              <a:rPr lang="en-US" dirty="0"/>
              <a:t> 2D, </a:t>
            </a:r>
            <a:r>
              <a:rPr lang="en-US" dirty="0" err="1"/>
              <a:t>une</a:t>
            </a:r>
            <a:r>
              <a:rPr lang="en-US" dirty="0"/>
              <a:t> shape...</a:t>
            </a:r>
            <a:endParaRPr lang="en-US" b="1" dirty="0"/>
          </a:p>
          <a:p>
            <a:pPr marL="285750" indent="-285750">
              <a:buChar char="•"/>
            </a:pPr>
            <a:r>
              <a:rPr lang="en-US" dirty="0" err="1"/>
              <a:t>Possède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aire</a:t>
            </a:r>
            <a:endParaRPr lang="en-US" b="1" dirty="0"/>
          </a:p>
          <a:p>
            <a:pPr marL="285750" indent="-285750">
              <a:buChar char="•"/>
            </a:pPr>
            <a:r>
              <a:rPr lang="en-US" dirty="0"/>
              <a:t>Est </a:t>
            </a:r>
            <a:r>
              <a:rPr lang="en-US" dirty="0" err="1"/>
              <a:t>délimitée</a:t>
            </a:r>
            <a:r>
              <a:rPr lang="en-US" dirty="0"/>
              <a:t> par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</a:t>
            </a:r>
            <a:r>
              <a:rPr lang="en-US" dirty="0" err="1"/>
              <a:t>courbe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au </a:t>
            </a:r>
            <a:r>
              <a:rPr lang="en-US" dirty="0" err="1"/>
              <a:t>moins</a:t>
            </a:r>
            <a:r>
              <a:rPr lang="en-US" dirty="0"/>
              <a:t> trois </a:t>
            </a:r>
            <a:r>
              <a:rPr lang="en-US" dirty="0" err="1"/>
              <a:t>côtés</a:t>
            </a:r>
            <a:r>
              <a:rPr lang="en-US" dirty="0"/>
              <a:t> (</a:t>
            </a:r>
            <a:r>
              <a:rPr lang="en-US" b="1" dirty="0" err="1"/>
              <a:t>polygone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En</a:t>
            </a:r>
            <a:r>
              <a:rPr lang="en-US" dirty="0"/>
              <a:t> 3D, </a:t>
            </a:r>
            <a:r>
              <a:rPr lang="en-US" dirty="0" err="1"/>
              <a:t>une</a:t>
            </a:r>
            <a:r>
              <a:rPr lang="en-US" dirty="0"/>
              <a:t> shape...</a:t>
            </a:r>
          </a:p>
          <a:p>
            <a:pPr marL="285750" indent="-285750">
              <a:buChar char="•"/>
            </a:pPr>
            <a:r>
              <a:rPr lang="en-US" dirty="0" err="1"/>
              <a:t>Possède</a:t>
            </a:r>
            <a:r>
              <a:rPr lang="en-US" dirty="0"/>
              <a:t> un </a:t>
            </a:r>
            <a:r>
              <a:rPr lang="en-US" b="1" dirty="0"/>
              <a:t>volume</a:t>
            </a:r>
          </a:p>
          <a:p>
            <a:pPr marL="285750" indent="-285750">
              <a:buChar char="•"/>
            </a:pPr>
            <a:r>
              <a:rPr lang="en-US" dirty="0"/>
              <a:t>Est </a:t>
            </a:r>
            <a:r>
              <a:rPr lang="en-US" dirty="0" err="1"/>
              <a:t>délimitée</a:t>
            </a:r>
            <a:r>
              <a:rPr lang="en-US" dirty="0"/>
              <a:t> par </a:t>
            </a:r>
            <a:r>
              <a:rPr lang="en-US" dirty="0" err="1"/>
              <a:t>une</a:t>
            </a:r>
            <a:r>
              <a:rPr lang="en-US" dirty="0"/>
              <a:t> surface </a:t>
            </a:r>
            <a:r>
              <a:rPr lang="en-US" dirty="0" err="1"/>
              <a:t>courbe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des </a:t>
            </a:r>
            <a:r>
              <a:rPr lang="en-US" dirty="0" err="1"/>
              <a:t>polygones</a:t>
            </a:r>
            <a:r>
              <a:rPr lang="en-US" dirty="0"/>
              <a:t> </a:t>
            </a:r>
            <a:r>
              <a:rPr lang="en-US" dirty="0" err="1"/>
              <a:t>connectés</a:t>
            </a:r>
            <a:r>
              <a:rPr lang="en-US" dirty="0"/>
              <a:t> (</a:t>
            </a:r>
            <a:r>
              <a:rPr lang="en-US" b="1" dirty="0" err="1"/>
              <a:t>polyèdre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Une </a:t>
            </a:r>
            <a:r>
              <a:rPr lang="en-US" b="1" dirty="0"/>
              <a:t>surface</a:t>
            </a:r>
            <a:r>
              <a:rPr lang="en-US" dirty="0"/>
              <a:t>...</a:t>
            </a:r>
          </a:p>
          <a:p>
            <a:pPr marL="285750" indent="-285750">
              <a:buChar char="•"/>
            </a:pPr>
            <a:r>
              <a:rPr lang="en-US" dirty="0" err="1"/>
              <a:t>Possède</a:t>
            </a:r>
            <a:r>
              <a:rPr lang="en-US" dirty="0"/>
              <a:t> un </a:t>
            </a:r>
            <a:r>
              <a:rPr lang="en-US" dirty="0" err="1"/>
              <a:t>avant</a:t>
            </a:r>
            <a:r>
              <a:rPr lang="en-US" dirty="0"/>
              <a:t> et un </a:t>
            </a:r>
            <a:r>
              <a:rPr lang="en-US" dirty="0" err="1"/>
              <a:t>envers</a:t>
            </a:r>
            <a:r>
              <a:rPr lang="en-US" dirty="0"/>
              <a:t> (front, back) </a:t>
            </a:r>
            <a:r>
              <a:rPr lang="en-US" dirty="0" err="1"/>
              <a:t>mais</a:t>
            </a:r>
            <a:r>
              <a:rPr lang="en-US" dirty="0"/>
              <a:t> pas </a:t>
            </a:r>
            <a:r>
              <a:rPr lang="en-US" dirty="0" err="1"/>
              <a:t>d'intérieur</a:t>
            </a:r>
            <a:r>
              <a:rPr lang="en-US" dirty="0"/>
              <a:t>/</a:t>
            </a:r>
            <a:r>
              <a:rPr lang="en-US" dirty="0" err="1"/>
              <a:t>extérieur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Plan, triangles...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La notion de </a:t>
            </a:r>
            <a:r>
              <a:rPr lang="en-US" b="1" dirty="0"/>
              <a:t>shape </a:t>
            </a:r>
            <a:r>
              <a:rPr lang="en-US" dirty="0" err="1"/>
              <a:t>regroupe</a:t>
            </a:r>
            <a:r>
              <a:rPr lang="en-US" dirty="0"/>
              <a:t> </a:t>
            </a:r>
            <a:r>
              <a:rPr lang="en-US" dirty="0" err="1"/>
              <a:t>généralement</a:t>
            </a:r>
            <a:r>
              <a:rPr lang="en-US" dirty="0"/>
              <a:t> les </a:t>
            </a:r>
            <a:r>
              <a:rPr lang="en-US" b="1" dirty="0" err="1"/>
              <a:t>polyèdres</a:t>
            </a:r>
            <a:r>
              <a:rPr lang="en-US" b="1" dirty="0"/>
              <a:t> </a:t>
            </a:r>
            <a:r>
              <a:rPr lang="en-US" dirty="0"/>
              <a:t>et les </a:t>
            </a:r>
            <a:r>
              <a:rPr lang="en-US" b="1" dirty="0"/>
              <a:t>surfaces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Collision Detection : Shapes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6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188CD5A9-BC2F-46DE-AEA7-24C2E8D5C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665" y="3575979"/>
            <a:ext cx="1075997" cy="1078953"/>
          </a:xfrm>
          <a:prstGeom prst="rect">
            <a:avLst/>
          </a:prstGeom>
        </p:spPr>
      </p:pic>
      <p:pic>
        <p:nvPicPr>
          <p:cNvPr id="14" name="Picture 14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BC4B9EEE-0DFC-4836-BB74-A999C2F64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177" y="634688"/>
            <a:ext cx="3340974" cy="14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physique des collisions, les shapes "</a:t>
            </a:r>
            <a:r>
              <a:rPr lang="en-US" dirty="0" err="1"/>
              <a:t>classiques</a:t>
            </a:r>
            <a:r>
              <a:rPr lang="en-US" dirty="0"/>
              <a:t>"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appelées</a:t>
            </a:r>
            <a:r>
              <a:rPr lang="en-US" dirty="0"/>
              <a:t> des </a:t>
            </a:r>
            <a:r>
              <a:rPr lang="en-US" b="1" dirty="0"/>
              <a:t>primitives</a:t>
            </a:r>
          </a:p>
          <a:p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Sphère</a:t>
            </a:r>
            <a:r>
              <a:rPr lang="en-US" dirty="0"/>
              <a:t> : la plus simple. </a:t>
            </a:r>
            <a:r>
              <a:rPr lang="en-US" dirty="0" err="1"/>
              <a:t>Définie</a:t>
            </a:r>
            <a:r>
              <a:rPr lang="en-US" dirty="0"/>
              <a:t> par un </a:t>
            </a:r>
            <a:r>
              <a:rPr lang="en-US" dirty="0" err="1"/>
              <a:t>centre</a:t>
            </a:r>
            <a:r>
              <a:rPr lang="en-US" dirty="0"/>
              <a:t> et un rayon (4 floats)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Capsule : un </a:t>
            </a:r>
            <a:r>
              <a:rPr lang="en-US" dirty="0" err="1"/>
              <a:t>cylindre</a:t>
            </a:r>
            <a:r>
              <a:rPr lang="en-US" dirty="0"/>
              <a:t> + deux bouts </a:t>
            </a:r>
            <a:r>
              <a:rPr lang="en-US" dirty="0" err="1"/>
              <a:t>hémisphériques</a:t>
            </a:r>
            <a:r>
              <a:rPr lang="en-US" dirty="0"/>
              <a:t>. </a:t>
            </a:r>
            <a:r>
              <a:rPr lang="en-US" dirty="0" err="1"/>
              <a:t>Définie</a:t>
            </a:r>
            <a:r>
              <a:rPr lang="en-US" dirty="0"/>
              <a:t> par deux points et un rayon (7 floats).</a:t>
            </a:r>
          </a:p>
          <a:p>
            <a:pPr marL="285750" indent="-285750">
              <a:buChar char="•"/>
            </a:pP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coûteuse</a:t>
            </a:r>
            <a:r>
              <a:rPr lang="en-US" dirty="0"/>
              <a:t> à tester </a:t>
            </a:r>
            <a:r>
              <a:rPr lang="en-US" dirty="0" err="1"/>
              <a:t>qu'un</a:t>
            </a:r>
            <a:r>
              <a:rPr lang="en-US" dirty="0"/>
              <a:t> </a:t>
            </a:r>
            <a:r>
              <a:rPr lang="en-US" dirty="0" err="1"/>
              <a:t>cylindre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qu'une</a:t>
            </a:r>
            <a:r>
              <a:rPr lang="en-US" dirty="0"/>
              <a:t> box ! </a:t>
            </a:r>
            <a:r>
              <a:rPr lang="en-US" dirty="0" err="1"/>
              <a:t>Pratique</a:t>
            </a:r>
            <a:r>
              <a:rPr lang="en-US" dirty="0"/>
              <a:t> pour tout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cylindrique</a:t>
            </a:r>
            <a:r>
              <a:rPr lang="en-US" dirty="0"/>
              <a:t>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AABB (Axis-Aligned Bounding Box) : </a:t>
            </a:r>
            <a:r>
              <a:rPr lang="en-US" dirty="0" err="1"/>
              <a:t>une</a:t>
            </a:r>
            <a:r>
              <a:rPr lang="en-US" dirty="0"/>
              <a:t> box </a:t>
            </a:r>
            <a:r>
              <a:rPr lang="en-US" dirty="0" err="1"/>
              <a:t>alignée</a:t>
            </a:r>
            <a:r>
              <a:rPr lang="en-US" dirty="0"/>
              <a:t> avec les axes du monde.</a:t>
            </a:r>
          </a:p>
          <a:p>
            <a:pPr marL="285750" indent="-285750">
              <a:buChar char="•"/>
            </a:pPr>
            <a:r>
              <a:rPr lang="en-US" dirty="0" err="1"/>
              <a:t>Définie</a:t>
            </a:r>
            <a:r>
              <a:rPr lang="en-US" dirty="0"/>
              <a:t> par deux points : le coin "minimum" et le coin "maximum" (6 floats)</a:t>
            </a:r>
          </a:p>
          <a:p>
            <a:pPr marL="285750" indent="-285750">
              <a:buChar char="•"/>
            </a:pP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à tester avec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autre</a:t>
            </a:r>
            <a:r>
              <a:rPr lang="en-US" dirty="0"/>
              <a:t> AABB.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recalculée</a:t>
            </a:r>
            <a:r>
              <a:rPr lang="en-US" dirty="0"/>
              <a:t> à </a:t>
            </a:r>
            <a:r>
              <a:rPr lang="en-US" dirty="0" err="1"/>
              <a:t>chaque</a:t>
            </a:r>
            <a:r>
              <a:rPr lang="en-US" dirty="0"/>
              <a:t> rotation.</a:t>
            </a:r>
          </a:p>
          <a:p>
            <a:pPr marL="285750" indent="-285750">
              <a:buChar char="•"/>
            </a:pPr>
            <a:r>
              <a:rPr lang="en-US" dirty="0"/>
              <a:t>Comme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rester</a:t>
            </a:r>
            <a:r>
              <a:rPr lang="en-US" dirty="0"/>
              <a:t> </a:t>
            </a:r>
            <a:r>
              <a:rPr lang="en-US" dirty="0" err="1"/>
              <a:t>alignée</a:t>
            </a:r>
            <a:r>
              <a:rPr lang="en-US" dirty="0"/>
              <a:t>,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devenir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imprécise</a:t>
            </a:r>
            <a:r>
              <a:rPr lang="en-US" dirty="0"/>
              <a:t>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Collision Detection : Primitives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4" descr="A close up of a lamp&#10;&#10;Description generated with high confidence">
            <a:extLst>
              <a:ext uri="{FF2B5EF4-FFF2-40B4-BE49-F238E27FC236}">
                <a16:creationId xmlns:a16="http://schemas.microsoft.com/office/drawing/2014/main" id="{C02A1D32-30B0-4F85-BFF7-6636712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" y="3400892"/>
            <a:ext cx="2743200" cy="956163"/>
          </a:xfrm>
          <a:prstGeom prst="rect">
            <a:avLst/>
          </a:prstGeom>
        </p:spPr>
      </p:pic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B872FF-11DB-42A7-9107-B17BB876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42" y="3195897"/>
            <a:ext cx="2743200" cy="1234774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67C0A44-690C-455F-9C7A-BEEE7FD59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348" y="3358536"/>
            <a:ext cx="3308131" cy="1034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9ED6A-4340-47C5-8C72-51ACE768B011}"/>
              </a:ext>
            </a:extLst>
          </p:cNvPr>
          <p:cNvSpPr txBox="1"/>
          <p:nvPr/>
        </p:nvSpPr>
        <p:spPr>
          <a:xfrm>
            <a:off x="3390902" y="449777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1808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physique des collisions, les shapes "</a:t>
            </a:r>
            <a:r>
              <a:rPr lang="en-US" dirty="0" err="1"/>
              <a:t>classiques</a:t>
            </a:r>
            <a:r>
              <a:rPr lang="en-US" dirty="0"/>
              <a:t>"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appelées</a:t>
            </a:r>
            <a:r>
              <a:rPr lang="en-US" dirty="0"/>
              <a:t> des </a:t>
            </a:r>
            <a:r>
              <a:rPr lang="en-US" b="1" dirty="0"/>
              <a:t>primitives</a:t>
            </a:r>
          </a:p>
          <a:p>
            <a:endParaRPr lang="en-US" dirty="0"/>
          </a:p>
          <a:p>
            <a:pPr marL="285750" indent="-285750">
              <a:buChar char="•"/>
            </a:pPr>
            <a:r>
              <a:rPr lang="en-US" dirty="0"/>
              <a:t>OBB (Oriented Bounding Box) : </a:t>
            </a:r>
            <a:r>
              <a:rPr lang="en-US" dirty="0" err="1"/>
              <a:t>une</a:t>
            </a:r>
            <a:r>
              <a:rPr lang="en-US" dirty="0"/>
              <a:t> box </a:t>
            </a:r>
            <a:r>
              <a:rPr lang="en-US" dirty="0" err="1"/>
              <a:t>comportant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rotation.</a:t>
            </a:r>
          </a:p>
          <a:p>
            <a:pPr marL="285750" indent="-285750">
              <a:buChar char="•"/>
            </a:pPr>
            <a:r>
              <a:rPr lang="en-US" dirty="0" err="1"/>
              <a:t>Définie</a:t>
            </a:r>
            <a:r>
              <a:rPr lang="en-US" dirty="0"/>
              <a:t> par trois demi-longueurs (half-width/height/depth) et </a:t>
            </a:r>
            <a:r>
              <a:rPr lang="en-US" dirty="0" err="1"/>
              <a:t>une</a:t>
            </a:r>
            <a:r>
              <a:rPr lang="en-US" dirty="0"/>
              <a:t> transformation (entre </a:t>
            </a:r>
            <a:r>
              <a:rPr lang="en-US" dirty="0" err="1"/>
              <a:t>autres</a:t>
            </a:r>
            <a:r>
              <a:rPr lang="en-US" dirty="0"/>
              <a:t>).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DOP (Discrete Oriented Polytope) : </a:t>
            </a:r>
            <a:r>
              <a:rPr lang="en-US" dirty="0" err="1"/>
              <a:t>généralisation</a:t>
            </a:r>
            <a:r>
              <a:rPr lang="en-US" dirty="0"/>
              <a:t> du </a:t>
            </a:r>
            <a:r>
              <a:rPr lang="en-US" dirty="0" err="1"/>
              <a:t>principe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box</a:t>
            </a:r>
          </a:p>
          <a:p>
            <a:pPr marL="285750" indent="-285750">
              <a:buChar char="•"/>
            </a:pPr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forme</a:t>
            </a:r>
            <a:r>
              <a:rPr lang="en-US" dirty="0"/>
              <a:t> </a:t>
            </a:r>
            <a:r>
              <a:rPr lang="en-US" dirty="0" err="1"/>
              <a:t>obtenue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des plans </a:t>
            </a:r>
            <a:r>
              <a:rPr lang="en-US" dirty="0" err="1"/>
              <a:t>successifs</a:t>
            </a:r>
            <a:r>
              <a:rPr lang="en-US" dirty="0"/>
              <a:t> pour "</a:t>
            </a:r>
            <a:r>
              <a:rPr lang="en-US" dirty="0" err="1"/>
              <a:t>découper</a:t>
            </a:r>
            <a:r>
              <a:rPr lang="en-US" dirty="0"/>
              <a:t> la matière".</a:t>
            </a:r>
          </a:p>
          <a:p>
            <a:pPr marL="285750" indent="-285750">
              <a:buChar char="•"/>
            </a:pPr>
            <a:r>
              <a:rPr lang="en-US" dirty="0"/>
              <a:t>k-DOP : DOP </a:t>
            </a:r>
            <a:r>
              <a:rPr lang="en-US" dirty="0" err="1"/>
              <a:t>obtenu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k plans pour "</a:t>
            </a:r>
            <a:r>
              <a:rPr lang="en-US" dirty="0" err="1"/>
              <a:t>couper</a:t>
            </a:r>
            <a:r>
              <a:rPr lang="en-US" dirty="0"/>
              <a:t>"</a:t>
            </a:r>
          </a:p>
          <a:p>
            <a:pPr marL="285750" indent="-285750">
              <a:buChar char="•"/>
            </a:pPr>
            <a:r>
              <a:rPr lang="en-US" dirty="0"/>
              <a:t>AABB : un 6-DOP </a:t>
            </a:r>
            <a:r>
              <a:rPr lang="en-US" dirty="0" err="1"/>
              <a:t>où</a:t>
            </a:r>
            <a:r>
              <a:rPr lang="en-US" dirty="0"/>
              <a:t> les 6 plans </a:t>
            </a:r>
            <a:r>
              <a:rPr lang="en-US" dirty="0" err="1"/>
              <a:t>utilisés</a:t>
            </a:r>
            <a:r>
              <a:rPr lang="en-US" dirty="0"/>
              <a:t> </a:t>
            </a:r>
            <a:r>
              <a:rPr lang="en-US" dirty="0" err="1"/>
              <a:t>étaient</a:t>
            </a:r>
            <a:r>
              <a:rPr lang="en-US" dirty="0"/>
              <a:t> </a:t>
            </a:r>
            <a:r>
              <a:rPr lang="en-US" dirty="0" err="1"/>
              <a:t>parallèles</a:t>
            </a:r>
            <a:r>
              <a:rPr lang="en-US" dirty="0"/>
              <a:t> aux axes du monde</a:t>
            </a:r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Collision Detection : Primitives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656D698F-ED62-439A-8D55-6D6B9AAE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2" y="2946759"/>
            <a:ext cx="2218996" cy="1555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CD985-35C4-463E-9C6F-5AE2DE713704}"/>
              </a:ext>
            </a:extLst>
          </p:cNvPr>
          <p:cNvSpPr txBox="1"/>
          <p:nvPr/>
        </p:nvSpPr>
        <p:spPr>
          <a:xfrm>
            <a:off x="316626" y="449777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Gabor Szauer, Game Physics Cookbook</a:t>
            </a:r>
          </a:p>
        </p:txBody>
      </p:sp>
      <p:pic>
        <p:nvPicPr>
          <p:cNvPr id="3" name="Picture 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FA4E04F1-1857-4DA9-9A65-D073464F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624" y="3443402"/>
            <a:ext cx="3157044" cy="104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5382C-26B0-45E4-868D-E0C8EC46AE2C}"/>
              </a:ext>
            </a:extLst>
          </p:cNvPr>
          <p:cNvSpPr txBox="1"/>
          <p:nvPr/>
        </p:nvSpPr>
        <p:spPr>
          <a:xfrm>
            <a:off x="3239816" y="449777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  <p:pic>
        <p:nvPicPr>
          <p:cNvPr id="5" name="Picture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B90BBF18-C19D-4AD9-B182-2F04B36F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586" y="3007930"/>
            <a:ext cx="1438932" cy="1492469"/>
          </a:xfrm>
          <a:prstGeom prst="rect">
            <a:avLst/>
          </a:prstGeom>
        </p:spPr>
      </p:pic>
      <p:pic>
        <p:nvPicPr>
          <p:cNvPr id="9" name="Picture 10" descr="A picture containing table, green, sitting, water&#10;&#10;Description generated with very high confidence">
            <a:extLst>
              <a:ext uri="{FF2B5EF4-FFF2-40B4-BE49-F238E27FC236}">
                <a16:creationId xmlns:a16="http://schemas.microsoft.com/office/drawing/2014/main" id="{DDF10403-D605-4993-8745-463AD11AB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968" y="3009421"/>
            <a:ext cx="1186357" cy="1489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985B6-953B-48CF-93F6-7375BE96BF85}"/>
              </a:ext>
            </a:extLst>
          </p:cNvPr>
          <p:cNvSpPr txBox="1"/>
          <p:nvPr/>
        </p:nvSpPr>
        <p:spPr>
          <a:xfrm>
            <a:off x="6366643" y="4524046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Collisions de Static Mesh sous UE4</a:t>
            </a:r>
          </a:p>
        </p:txBody>
      </p:sp>
    </p:spTree>
    <p:extLst>
      <p:ext uri="{BB962C8B-B14F-4D97-AF65-F5344CB8AC3E}">
        <p14:creationId xmlns:p14="http://schemas.microsoft.com/office/powerpoint/2010/main" val="386165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Plan de </a:t>
            </a:r>
            <a:r>
              <a:rPr lang="en-CA" sz="240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cours</a:t>
            </a:r>
            <a:endParaRPr lang="en-CA" sz="24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AF0C9-26CF-43DD-9F01-8F6E461CFAAD}"/>
              </a:ext>
            </a:extLst>
          </p:cNvPr>
          <p:cNvSpPr txBox="1"/>
          <p:nvPr/>
        </p:nvSpPr>
        <p:spPr>
          <a:xfrm>
            <a:off x="362607" y="714046"/>
            <a:ext cx="849761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hlinkClick r:id="rId3" action="ppaction://hlinksldjump"/>
              </a:rPr>
              <a:t>Monde physique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>
                <a:hlinkClick r:id="rId4" action="ppaction://hlinksldjump"/>
              </a:rPr>
              <a:t>Rigid Body Dynamics</a:t>
            </a:r>
            <a:endParaRPr lang="en-US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Linear/Angular Dynamics</a:t>
            </a:r>
            <a:endParaRPr lang="en-US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>
                <a:hlinkClick r:id="rId6" action="ppaction://hlinksldjump"/>
              </a:rPr>
              <a:t>Forces (Friction / Impulse)</a:t>
            </a:r>
            <a:endParaRPr lang="en-US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>
                <a:hlinkClick r:id="rId7" action="ppaction://hlinksldjump"/>
              </a:rPr>
              <a:t>Constraints</a:t>
            </a:r>
            <a:r>
              <a:rPr lang="en-US" dirty="0"/>
              <a:t> 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>
                <a:hlinkClick r:id="rId8" action="ppaction://hlinksldjump"/>
              </a:rPr>
              <a:t>Collision Detection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Primitives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Tunneling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Phases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>
                <a:hlinkClick r:id="rId12" action="ppaction://hlinksldjump"/>
              </a:rPr>
              <a:t>Bullet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hlinkClick r:id="rId13" action="ppaction://hlinksldjump"/>
              </a:rPr>
              <a:t>CMake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4" action="ppaction://hlinksldjump"/>
              </a:rPr>
              <a:t>Concepts de base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5" action="ppaction://hlinksldjump"/>
              </a:rPr>
              <a:t>Code Samples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9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85D64-745D-431E-92EF-3E6A9AC68FC1}"/>
              </a:ext>
            </a:extLst>
          </p:cNvPr>
          <p:cNvSpPr txBox="1"/>
          <p:nvPr/>
        </p:nvSpPr>
        <p:spPr>
          <a:xfrm>
            <a:off x="316624" y="687770"/>
            <a:ext cx="8583009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physique des collisions on </a:t>
            </a:r>
            <a:r>
              <a:rPr lang="en-US" dirty="0" err="1"/>
              <a:t>parle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de </a:t>
            </a:r>
            <a:r>
              <a:rPr lang="en-US" dirty="0" err="1"/>
              <a:t>polygones</a:t>
            </a:r>
            <a:r>
              <a:rPr lang="en-US" dirty="0"/>
              <a:t> </a:t>
            </a:r>
            <a:r>
              <a:rPr lang="en-US" b="1" dirty="0" err="1"/>
              <a:t>convexes</a:t>
            </a:r>
            <a:endParaRPr lang="en-US" b="1" dirty="0"/>
          </a:p>
          <a:p>
            <a:endParaRPr lang="en-US" dirty="0"/>
          </a:p>
          <a:p>
            <a:pPr marL="285750" indent="-285750">
              <a:buChar char="•"/>
            </a:pPr>
            <a:r>
              <a:rPr lang="en-US" dirty="0"/>
              <a:t>Les </a:t>
            </a:r>
            <a:r>
              <a:rPr lang="en-US" dirty="0" err="1"/>
              <a:t>propriétés</a:t>
            </a:r>
            <a:r>
              <a:rPr lang="en-US" dirty="0"/>
              <a:t> des </a:t>
            </a:r>
            <a:r>
              <a:rPr lang="en-US" dirty="0" err="1"/>
              <a:t>polygones</a:t>
            </a:r>
            <a:r>
              <a:rPr lang="en-US" dirty="0"/>
              <a:t> </a:t>
            </a:r>
            <a:r>
              <a:rPr lang="en-US" dirty="0" err="1"/>
              <a:t>convexes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intéressantes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Elles</a:t>
            </a:r>
            <a:r>
              <a:rPr lang="en-US" dirty="0"/>
              <a:t> </a:t>
            </a:r>
            <a:r>
              <a:rPr lang="en-US" dirty="0" err="1"/>
              <a:t>permettent</a:t>
            </a:r>
            <a:r>
              <a:rPr lang="en-US" dirty="0"/>
              <a:t> de simplifier les </a:t>
            </a:r>
            <a:r>
              <a:rPr lang="en-US" dirty="0" err="1"/>
              <a:t>calculs</a:t>
            </a:r>
            <a:r>
              <a:rPr lang="en-US" dirty="0"/>
              <a:t> </a:t>
            </a:r>
            <a:r>
              <a:rPr lang="en-US" dirty="0" err="1"/>
              <a:t>d'intersection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beaucoup plus simple de </a:t>
            </a:r>
            <a:r>
              <a:rPr lang="en-US" dirty="0" err="1"/>
              <a:t>calculer</a:t>
            </a:r>
            <a:r>
              <a:rPr lang="en-US" dirty="0"/>
              <a:t> </a:t>
            </a:r>
            <a:r>
              <a:rPr lang="en-US" dirty="0" err="1"/>
              <a:t>l'intersection</a:t>
            </a:r>
            <a:r>
              <a:rPr lang="en-US" dirty="0"/>
              <a:t> de </a:t>
            </a:r>
            <a:r>
              <a:rPr lang="en-US" dirty="0" err="1"/>
              <a:t>polygones</a:t>
            </a:r>
            <a:r>
              <a:rPr lang="en-US" dirty="0"/>
              <a:t> </a:t>
            </a:r>
            <a:r>
              <a:rPr lang="en-US" dirty="0" err="1"/>
              <a:t>convexes</a:t>
            </a:r>
            <a:r>
              <a:rPr lang="en-US" dirty="0"/>
              <a:t>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Certains</a:t>
            </a:r>
            <a:r>
              <a:rPr lang="en-US" dirty="0"/>
              <a:t> </a:t>
            </a:r>
            <a:r>
              <a:rPr lang="en-US" dirty="0" err="1"/>
              <a:t>algorithmes</a:t>
            </a:r>
            <a:r>
              <a:rPr lang="en-US" dirty="0"/>
              <a:t> ne </a:t>
            </a:r>
            <a:r>
              <a:rPr lang="en-US" dirty="0" err="1"/>
              <a:t>fonctionnent</a:t>
            </a:r>
            <a:r>
              <a:rPr lang="en-US" dirty="0"/>
              <a:t> </a:t>
            </a:r>
            <a:r>
              <a:rPr lang="en-US" dirty="0" err="1"/>
              <a:t>qu'avec</a:t>
            </a:r>
            <a:r>
              <a:rPr lang="en-US" dirty="0"/>
              <a:t> des </a:t>
            </a:r>
            <a:r>
              <a:rPr lang="en-US" dirty="0" err="1"/>
              <a:t>polygones</a:t>
            </a:r>
            <a:r>
              <a:rPr lang="en-US" dirty="0"/>
              <a:t> </a:t>
            </a:r>
            <a:r>
              <a:rPr lang="en-US" dirty="0" err="1"/>
              <a:t>convexes</a:t>
            </a:r>
            <a:r>
              <a:rPr lang="en-US" dirty="0"/>
              <a:t> : SAT...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Collision Detection : Convexité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89C1682-7622-451C-9B80-23D81086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6" y="2907168"/>
            <a:ext cx="2743199" cy="1707129"/>
          </a:xfrm>
          <a:prstGeom prst="rect">
            <a:avLst/>
          </a:prstGeom>
        </p:spPr>
      </p:pic>
      <p:pic>
        <p:nvPicPr>
          <p:cNvPr id="8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DC4A4499-BC67-421F-9079-A75A5AA4A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676" y="3244659"/>
            <a:ext cx="3498630" cy="1367165"/>
          </a:xfrm>
          <a:prstGeom prst="rect">
            <a:avLst/>
          </a:prstGeom>
        </p:spPr>
      </p:pic>
      <p:pic>
        <p:nvPicPr>
          <p:cNvPr id="10" name="Picture 10" descr="A drawing of a person&#10;&#10;Description generated with high confidence">
            <a:extLst>
              <a:ext uri="{FF2B5EF4-FFF2-40B4-BE49-F238E27FC236}">
                <a16:creationId xmlns:a16="http://schemas.microsoft.com/office/drawing/2014/main" id="{631300A7-3CED-41D1-A037-5CB515F6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314" y="3682758"/>
            <a:ext cx="2237390" cy="9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Collision Queries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Une </a:t>
            </a:r>
            <a:r>
              <a:rPr lang="en-US" b="1" dirty="0"/>
              <a:t>collision query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question </a:t>
            </a:r>
            <a:r>
              <a:rPr lang="en-US" dirty="0" err="1"/>
              <a:t>hypothétique</a:t>
            </a:r>
            <a:r>
              <a:rPr lang="en-US" dirty="0"/>
              <a:t> </a:t>
            </a:r>
            <a:r>
              <a:rPr lang="en-US" dirty="0" err="1"/>
              <a:t>posée</a:t>
            </a:r>
            <a:r>
              <a:rPr lang="en-US" dirty="0"/>
              <a:t> au </a:t>
            </a:r>
            <a:r>
              <a:rPr lang="en-US" dirty="0" err="1"/>
              <a:t>moteur</a:t>
            </a:r>
            <a:r>
              <a:rPr lang="en-US" dirty="0"/>
              <a:t> physique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"Si </a:t>
            </a:r>
            <a:r>
              <a:rPr lang="en-US" dirty="0" err="1"/>
              <a:t>une</a:t>
            </a:r>
            <a:r>
              <a:rPr lang="en-US" dirty="0"/>
              <a:t> shape </a:t>
            </a:r>
            <a:r>
              <a:rPr lang="en-US" dirty="0" err="1"/>
              <a:t>partait</a:t>
            </a:r>
            <a:r>
              <a:rPr lang="en-US" dirty="0"/>
              <a:t> dans </a:t>
            </a:r>
            <a:r>
              <a:rPr lang="en-US" dirty="0" err="1"/>
              <a:t>telle</a:t>
            </a:r>
            <a:r>
              <a:rPr lang="en-US" dirty="0"/>
              <a:t> direction... y </a:t>
            </a:r>
            <a:r>
              <a:rPr lang="en-US" dirty="0" err="1"/>
              <a:t>aurait-il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collision ?"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Hypothétique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indépendante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simulation (rigid body...)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La plus </a:t>
            </a:r>
            <a:r>
              <a:rPr lang="en-US" dirty="0" err="1"/>
              <a:t>connue</a:t>
            </a:r>
            <a:r>
              <a:rPr lang="en-US" dirty="0"/>
              <a:t> : le ray cast </a:t>
            </a:r>
            <a:r>
              <a:rPr lang="en-US" dirty="0" err="1"/>
              <a:t>ou</a:t>
            </a:r>
            <a:r>
              <a:rPr lang="en-US" dirty="0"/>
              <a:t> "</a:t>
            </a:r>
            <a:r>
              <a:rPr lang="en-US" dirty="0" err="1"/>
              <a:t>projeté</a:t>
            </a:r>
            <a:r>
              <a:rPr lang="en-US" dirty="0"/>
              <a:t> de rayon"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Généralisé</a:t>
            </a:r>
            <a:r>
              <a:rPr lang="en-US" dirty="0"/>
              <a:t> : shape cast (sphere cast...)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L'objectif</a:t>
            </a:r>
            <a:r>
              <a:rPr lang="en-US" dirty="0"/>
              <a:t> le plus courant : </a:t>
            </a:r>
            <a:r>
              <a:rPr lang="en-US" dirty="0" err="1"/>
              <a:t>trouver</a:t>
            </a:r>
            <a:r>
              <a:rPr lang="en-US" dirty="0"/>
              <a:t> le premier </a:t>
            </a:r>
            <a:r>
              <a:rPr lang="en-US" dirty="0" err="1"/>
              <a:t>objet</a:t>
            </a:r>
            <a:r>
              <a:rPr lang="en-US" dirty="0"/>
              <a:t> touché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Retourne</a:t>
            </a:r>
            <a:r>
              <a:rPr lang="en-US" dirty="0"/>
              <a:t> le point de contact, t-value, </a:t>
            </a:r>
            <a:r>
              <a:rPr lang="en-US" dirty="0" err="1"/>
              <a:t>normale</a:t>
            </a:r>
            <a:r>
              <a:rPr lang="en-US" dirty="0"/>
              <a:t>, etc...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C2E50-BDA2-4D55-A4FB-ACC7AD0C59AC}"/>
              </a:ext>
            </a:extLst>
          </p:cNvPr>
          <p:cNvSpPr txBox="1"/>
          <p:nvPr/>
        </p:nvSpPr>
        <p:spPr>
          <a:xfrm>
            <a:off x="6386351" y="450434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Types de collision en Unreal Engine 4</a:t>
            </a:r>
            <a:endParaRPr lang="en-US"/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D86593-CA4B-405D-9D8D-CC46B736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63" y="3849150"/>
            <a:ext cx="3386958" cy="65742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953BF05-E115-44D9-B6E6-9FB1EA55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486" y="1216788"/>
            <a:ext cx="2743200" cy="581579"/>
          </a:xfrm>
          <a:prstGeom prst="rect">
            <a:avLst/>
          </a:prstGeom>
        </p:spPr>
      </p:pic>
      <p:pic>
        <p:nvPicPr>
          <p:cNvPr id="12" name="Picture 12" descr="A picture containing knife&#10;&#10;Description generated with very high confidence">
            <a:extLst>
              <a:ext uri="{FF2B5EF4-FFF2-40B4-BE49-F238E27FC236}">
                <a16:creationId xmlns:a16="http://schemas.microsoft.com/office/drawing/2014/main" id="{32EC3762-88AA-4BC8-B0D1-CBFDF6A6B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796" y="1859363"/>
            <a:ext cx="2743200" cy="465706"/>
          </a:xfrm>
          <a:prstGeom prst="rect">
            <a:avLst/>
          </a:prstGeom>
        </p:spPr>
      </p:pic>
      <p:pic>
        <p:nvPicPr>
          <p:cNvPr id="14" name="Picture 14" descr="A screenshot of a tree&#10;&#10;Description generated with high confidence">
            <a:extLst>
              <a:ext uri="{FF2B5EF4-FFF2-40B4-BE49-F238E27FC236}">
                <a16:creationId xmlns:a16="http://schemas.microsoft.com/office/drawing/2014/main" id="{EEA0DF64-6805-43DD-AC9A-BC46D7F41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486" y="2328209"/>
            <a:ext cx="2743200" cy="854943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956112A-EF71-4124-A6FA-CFA5D386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934" y="3311970"/>
            <a:ext cx="3281855" cy="14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0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Tunneling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L'idée de base :</a:t>
            </a:r>
          </a:p>
          <a:p>
            <a:pPr marL="285750" indent="-285750">
              <a:buChar char="•"/>
            </a:pPr>
            <a:r>
              <a:rPr lang="en-US"/>
              <a:t>À chaque frame on update la représentation physique du monde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Puis on fait nos calculs de collisions sur ce "snapshot" du monde</a:t>
            </a:r>
          </a:p>
          <a:p>
            <a:pPr marL="285750" indent="-285750">
              <a:buChar char="•"/>
            </a:pPr>
            <a:r>
              <a:rPr lang="en-US"/>
              <a:t>(en réalité en mouvement mais analysé de manière "fixe" à cette frame donnée)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En cas d'objets très rapides, le problème du "tunneling" se pose</a:t>
            </a:r>
          </a:p>
          <a:p>
            <a:pPr marL="285750" indent="-285750">
              <a:buChar char="•"/>
            </a:pPr>
            <a:r>
              <a:rPr lang="en-US"/>
              <a:t>Aussi appelé "bullet through paper"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On peut louper des collisions en cas de vitesse trop grande !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4" descr="A picture containing computer, clock&#10;&#10;Description generated with very high confidence">
            <a:extLst>
              <a:ext uri="{FF2B5EF4-FFF2-40B4-BE49-F238E27FC236}">
                <a16:creationId xmlns:a16="http://schemas.microsoft.com/office/drawing/2014/main" id="{0BE3E47A-194F-426E-B891-F5305826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46" y="2892552"/>
            <a:ext cx="3242441" cy="110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C2E50-BDA2-4D55-A4FB-ACC7AD0C59AC}"/>
              </a:ext>
            </a:extLst>
          </p:cNvPr>
          <p:cNvSpPr txBox="1"/>
          <p:nvPr/>
        </p:nvSpPr>
        <p:spPr>
          <a:xfrm>
            <a:off x="6478316" y="4005098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99876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computer, clock&#10;&#10;Description generated with very high confidence">
            <a:extLst>
              <a:ext uri="{FF2B5EF4-FFF2-40B4-BE49-F238E27FC236}">
                <a16:creationId xmlns:a16="http://schemas.microsoft.com/office/drawing/2014/main" id="{0BE3E47A-194F-426E-B891-F5305826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43" y="3339242"/>
            <a:ext cx="3242441" cy="1105741"/>
          </a:xfrm>
          <a:prstGeom prst="rect">
            <a:avLst/>
          </a:prstGeom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Tunneling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 err="1"/>
              <a:t>L'idée</a:t>
            </a:r>
            <a:r>
              <a:rPr lang="en-US" dirty="0"/>
              <a:t> de base :</a:t>
            </a:r>
          </a:p>
          <a:p>
            <a:pPr marL="285750" indent="-285750">
              <a:buChar char="•"/>
            </a:pPr>
            <a:r>
              <a:rPr lang="en-US" dirty="0"/>
              <a:t>À </a:t>
            </a:r>
            <a:r>
              <a:rPr lang="en-US" dirty="0" err="1"/>
              <a:t>chaque</a:t>
            </a:r>
            <a:r>
              <a:rPr lang="en-US" dirty="0"/>
              <a:t> frame on update la </a:t>
            </a:r>
            <a:r>
              <a:rPr lang="en-US" dirty="0" err="1"/>
              <a:t>représentation</a:t>
            </a:r>
            <a:r>
              <a:rPr lang="en-US" dirty="0"/>
              <a:t> physique du monde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d'objets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rapides</a:t>
            </a:r>
            <a:r>
              <a:rPr lang="en-US" dirty="0"/>
              <a:t>, le </a:t>
            </a:r>
            <a:r>
              <a:rPr lang="en-US" dirty="0" err="1"/>
              <a:t>problème</a:t>
            </a:r>
            <a:r>
              <a:rPr lang="en-US" dirty="0"/>
              <a:t> du "tunneling" se pose</a:t>
            </a:r>
          </a:p>
          <a:p>
            <a:pPr marL="285750" indent="-285750">
              <a:buChar char="•"/>
            </a:pP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appelé</a:t>
            </a:r>
            <a:r>
              <a:rPr lang="en-US" dirty="0"/>
              <a:t> "bullet through paper"</a:t>
            </a:r>
          </a:p>
          <a:p>
            <a:pPr marL="285750" indent="-285750">
              <a:buChar char="•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louper</a:t>
            </a:r>
            <a:r>
              <a:rPr lang="en-US" dirty="0"/>
              <a:t> des collisions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de </a:t>
            </a:r>
            <a:r>
              <a:rPr lang="en-US" dirty="0" err="1"/>
              <a:t>vitesse</a:t>
            </a:r>
            <a:r>
              <a:rPr lang="en-US" dirty="0"/>
              <a:t> trop </a:t>
            </a:r>
            <a:r>
              <a:rPr lang="en-US" dirty="0" err="1"/>
              <a:t>grande</a:t>
            </a:r>
            <a:r>
              <a:rPr lang="en-US" dirty="0"/>
              <a:t> !</a:t>
            </a:r>
          </a:p>
          <a:p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Une </a:t>
            </a:r>
            <a:r>
              <a:rPr lang="en-US" dirty="0" err="1"/>
              <a:t>réponse</a:t>
            </a:r>
            <a:r>
              <a:rPr lang="en-US" dirty="0"/>
              <a:t> : le </a:t>
            </a:r>
            <a:r>
              <a:rPr lang="en-US" b="1" dirty="0"/>
              <a:t>sweeping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On "</a:t>
            </a:r>
            <a:r>
              <a:rPr lang="en-US" dirty="0" err="1"/>
              <a:t>balaye</a:t>
            </a:r>
            <a:r>
              <a:rPr lang="en-US" dirty="0"/>
              <a:t>" la surface entre les frames t0 et t1...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Et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"nouvelle shape" qui unit t0 et t1.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 err="1"/>
              <a:t>Ensuite</a:t>
            </a:r>
            <a:r>
              <a:rPr lang="en-US" dirty="0"/>
              <a:t>, on </a:t>
            </a:r>
            <a:r>
              <a:rPr lang="en-US" dirty="0" err="1"/>
              <a:t>calcule</a:t>
            </a:r>
            <a:r>
              <a:rPr lang="en-US" dirty="0"/>
              <a:t> les collisions avec </a:t>
            </a:r>
            <a:r>
              <a:rPr lang="en-US" dirty="0" err="1"/>
              <a:t>cette</a:t>
            </a:r>
            <a:r>
              <a:rPr lang="en-US" dirty="0"/>
              <a:t> "swept shape".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problèmes</a:t>
            </a:r>
            <a:r>
              <a:rPr lang="en-US" dirty="0"/>
              <a:t> se </a:t>
            </a:r>
            <a:r>
              <a:rPr lang="en-US" dirty="0" err="1"/>
              <a:t>posent</a:t>
            </a:r>
            <a:r>
              <a:rPr lang="en-US" dirty="0"/>
              <a:t> :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Les </a:t>
            </a:r>
            <a:r>
              <a:rPr lang="en-US" dirty="0" err="1"/>
              <a:t>trajectoires</a:t>
            </a:r>
            <a:r>
              <a:rPr lang="en-US" dirty="0"/>
              <a:t> </a:t>
            </a:r>
            <a:r>
              <a:rPr lang="en-US" dirty="0" err="1"/>
              <a:t>courbes</a:t>
            </a:r>
            <a:r>
              <a:rPr lang="en-US" dirty="0"/>
              <a:t> (la swept shape </a:t>
            </a:r>
            <a:r>
              <a:rPr lang="en-US" dirty="0" err="1"/>
              <a:t>peut</a:t>
            </a:r>
            <a:r>
              <a:rPr lang="en-US" dirty="0"/>
              <a:t> ne pas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convexe</a:t>
            </a:r>
            <a:r>
              <a:rPr lang="en-US" dirty="0"/>
              <a:t>)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Les rotations </a:t>
            </a:r>
            <a:r>
              <a:rPr lang="en-US" dirty="0" err="1"/>
              <a:t>importantes</a:t>
            </a:r>
            <a:r>
              <a:rPr lang="en-US" dirty="0"/>
              <a:t> (la "swept shape" </a:t>
            </a:r>
            <a:r>
              <a:rPr lang="en-US" dirty="0" err="1"/>
              <a:t>devient</a:t>
            </a:r>
            <a:r>
              <a:rPr lang="en-US" dirty="0"/>
              <a:t> </a:t>
            </a:r>
            <a:r>
              <a:rPr lang="en-US" dirty="0" err="1"/>
              <a:t>imprécise</a:t>
            </a:r>
            <a:r>
              <a:rPr lang="en-US" dirty="0"/>
              <a:t>)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C2E50-BDA2-4D55-A4FB-ACC7AD0C59AC}"/>
              </a:ext>
            </a:extLst>
          </p:cNvPr>
          <p:cNvSpPr txBox="1"/>
          <p:nvPr/>
        </p:nvSpPr>
        <p:spPr>
          <a:xfrm>
            <a:off x="6307523" y="4451788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  <p:pic>
        <p:nvPicPr>
          <p:cNvPr id="5" name="Picture 6" descr="A picture containing sitting, game, photo&#10;&#10;Description generated with very high confidence">
            <a:extLst>
              <a:ext uri="{FF2B5EF4-FFF2-40B4-BE49-F238E27FC236}">
                <a16:creationId xmlns:a16="http://schemas.microsoft.com/office/drawing/2014/main" id="{DCA270D7-5A74-4E7E-80A2-DF6DC52A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142" y="691215"/>
            <a:ext cx="2743200" cy="1054657"/>
          </a:xfrm>
          <a:prstGeom prst="rect">
            <a:avLst/>
          </a:prstGeom>
        </p:spPr>
      </p:pic>
      <p:pic>
        <p:nvPicPr>
          <p:cNvPr id="8" name="Picture 8" descr="A picture containing sport, game&#10;&#10;Description generated with very high confidence">
            <a:extLst>
              <a:ext uri="{FF2B5EF4-FFF2-40B4-BE49-F238E27FC236}">
                <a16:creationId xmlns:a16="http://schemas.microsoft.com/office/drawing/2014/main" id="{C18EE592-FFB5-4A4C-B230-70AB88E8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141" y="1978197"/>
            <a:ext cx="3301562" cy="10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computer, clock&#10;&#10;Description generated with very high confidence">
            <a:extLst>
              <a:ext uri="{FF2B5EF4-FFF2-40B4-BE49-F238E27FC236}">
                <a16:creationId xmlns:a16="http://schemas.microsoft.com/office/drawing/2014/main" id="{0BE3E47A-194F-426E-B891-F5305826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43" y="3339242"/>
            <a:ext cx="3242441" cy="1105741"/>
          </a:xfrm>
          <a:prstGeom prst="rect">
            <a:avLst/>
          </a:prstGeom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Tunneling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L'idée de base :</a:t>
            </a:r>
          </a:p>
          <a:p>
            <a:pPr marL="285750" indent="-285750">
              <a:buChar char="•"/>
            </a:pPr>
            <a:r>
              <a:rPr lang="en-US"/>
              <a:t>À chaque frame on update la représentation physique du monde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En cas d'objets très rapides, le problème du "tunneling" se pose</a:t>
            </a:r>
          </a:p>
          <a:p>
            <a:pPr marL="285750" indent="-285750">
              <a:buChar char="•"/>
            </a:pPr>
            <a:r>
              <a:rPr lang="en-US"/>
              <a:t>Aussi appelé "bullet through paper"</a:t>
            </a:r>
          </a:p>
          <a:p>
            <a:pPr marL="285750" indent="-285750">
              <a:buChar char="•"/>
            </a:pPr>
            <a:r>
              <a:rPr lang="en-US"/>
              <a:t>On peut louper des collisions en cas de vitesse trop grande !</a:t>
            </a:r>
          </a:p>
          <a:p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Une réponse : le </a:t>
            </a:r>
            <a:r>
              <a:rPr lang="en-US" b="1"/>
              <a:t>sweeping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Autre réponse : CCD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Continuous Collision Detection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C2E50-BDA2-4D55-A4FB-ACC7AD0C59AC}"/>
              </a:ext>
            </a:extLst>
          </p:cNvPr>
          <p:cNvSpPr txBox="1"/>
          <p:nvPr/>
        </p:nvSpPr>
        <p:spPr>
          <a:xfrm>
            <a:off x="6307523" y="4451788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  <p:pic>
        <p:nvPicPr>
          <p:cNvPr id="5" name="Picture 6" descr="A picture containing sitting, game, photo&#10;&#10;Description generated with very high confidence">
            <a:extLst>
              <a:ext uri="{FF2B5EF4-FFF2-40B4-BE49-F238E27FC236}">
                <a16:creationId xmlns:a16="http://schemas.microsoft.com/office/drawing/2014/main" id="{DCA270D7-5A74-4E7E-80A2-DF6DC52A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142" y="691215"/>
            <a:ext cx="2743200" cy="1054657"/>
          </a:xfrm>
          <a:prstGeom prst="rect">
            <a:avLst/>
          </a:prstGeom>
        </p:spPr>
      </p:pic>
      <p:pic>
        <p:nvPicPr>
          <p:cNvPr id="8" name="Picture 8" descr="A picture containing sport, game&#10;&#10;Description generated with very high confidence">
            <a:extLst>
              <a:ext uri="{FF2B5EF4-FFF2-40B4-BE49-F238E27FC236}">
                <a16:creationId xmlns:a16="http://schemas.microsoft.com/office/drawing/2014/main" id="{C18EE592-FFB5-4A4C-B230-70AB88E8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141" y="1978197"/>
            <a:ext cx="3301562" cy="10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Phases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75845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/>
              <a:t>Calculer les collisions de n objets en bruteforce serait de complexité O(n²)…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/>
              <a:t>C'est nul ! Le but : avoir à faire le moins de calculs de collision possible</a:t>
            </a:r>
          </a:p>
          <a:p>
            <a:pPr marL="285750" indent="-285750">
              <a:buChar char="•"/>
            </a:pPr>
            <a:endParaRPr lang="en-US" sz="1200"/>
          </a:p>
          <a:p>
            <a:pPr marL="285750" indent="-285750">
              <a:buChar char="•"/>
            </a:pPr>
            <a:r>
              <a:rPr lang="en-US" sz="1200"/>
              <a:t>Pour cela : la détection de collisions se fait en trois grandes étapes</a:t>
            </a:r>
          </a:p>
          <a:p>
            <a:pPr marL="285750" indent="-285750">
              <a:buChar char="•"/>
            </a:pPr>
            <a:r>
              <a:rPr lang="en-US" sz="1200"/>
              <a:t>(de la moins à la plus précise)</a:t>
            </a:r>
          </a:p>
          <a:p>
            <a:pPr marL="285750" indent="-285750">
              <a:buChar char="•"/>
            </a:pPr>
            <a:endParaRPr lang="en-US" sz="1200"/>
          </a:p>
          <a:p>
            <a:pPr marL="285750" indent="-285750">
              <a:buChar char="•"/>
            </a:pPr>
            <a:r>
              <a:rPr lang="en-US" sz="1200" b="1"/>
              <a:t>Broad Phase</a:t>
            </a:r>
            <a:r>
              <a:rPr lang="en-US" sz="1200"/>
              <a:t> : test d'AABBs englobantes</a:t>
            </a:r>
          </a:p>
          <a:p>
            <a:pPr marL="285750" indent="-285750">
              <a:buChar char="•"/>
            </a:pPr>
            <a:r>
              <a:rPr lang="en-US" sz="1200"/>
              <a:t>Algorithme "sort and sweep" (a.k.a. "sweep and prune")</a:t>
            </a:r>
          </a:p>
          <a:p>
            <a:pPr marL="285750" indent="-285750">
              <a:buChar char="•"/>
            </a:pPr>
            <a:r>
              <a:rPr lang="en-US" sz="1200"/>
              <a:t>Rien à voir avec les "swept shapes"...</a:t>
            </a:r>
          </a:p>
          <a:p>
            <a:endParaRPr lang="en-US" sz="1200"/>
          </a:p>
          <a:p>
            <a:pPr marL="285750" indent="-285750">
              <a:buChar char="•"/>
            </a:pPr>
            <a:r>
              <a:rPr lang="en-US" sz="1200" b="1"/>
              <a:t>Midphase </a:t>
            </a:r>
            <a:r>
              <a:rPr lang="en-US" sz="1200"/>
              <a:t>: Parcours d'une hiérarchie de volumes (BVH ou Bounding Volume Hierarchy)</a:t>
            </a:r>
          </a:p>
          <a:p>
            <a:pPr marL="285750" indent="-285750">
              <a:buChar char="•"/>
            </a:pPr>
            <a:r>
              <a:rPr lang="en-US" sz="1200"/>
              <a:t>Toujours des volumes "englobants" (pas des vrais objets)</a:t>
            </a:r>
          </a:p>
          <a:p>
            <a:pPr marL="285750" indent="-285750">
              <a:buChar char="•"/>
            </a:pPr>
            <a:endParaRPr lang="en-US" sz="1200"/>
          </a:p>
          <a:p>
            <a:pPr marL="285750" indent="-285750">
              <a:buChar char="•"/>
            </a:pPr>
            <a:r>
              <a:rPr lang="en-US" sz="1200" b="1"/>
              <a:t>Narrow Phase</a:t>
            </a:r>
            <a:r>
              <a:rPr lang="en-US" sz="1200"/>
              <a:t> : test des collisions entre toutes les primitives de deux objets</a:t>
            </a:r>
          </a:p>
        </p:txBody>
      </p:sp>
      <p:pic>
        <p:nvPicPr>
          <p:cNvPr id="2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6A82917-FEB6-453E-AB61-B5FB4A2C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9" y="627073"/>
            <a:ext cx="2743200" cy="1432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95CF3-21CC-4504-AAF0-D58A00E200D7}"/>
              </a:ext>
            </a:extLst>
          </p:cNvPr>
          <p:cNvSpPr txBox="1"/>
          <p:nvPr/>
        </p:nvSpPr>
        <p:spPr>
          <a:xfrm>
            <a:off x="6149868" y="2067253"/>
            <a:ext cx="28351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/>
              <a:t>Midphase</a:t>
            </a:r>
            <a:endParaRPr lang="en-US"/>
          </a:p>
          <a:p>
            <a:pPr algn="ctr"/>
            <a:r>
              <a:rPr lang="en-US" sz="800" i="1"/>
              <a:t>(Jason Gregory, Game Engine Architecture)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9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Intro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670476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Lib open source C++ </a:t>
            </a:r>
            <a:r>
              <a:rPr lang="en-US" dirty="0" err="1"/>
              <a:t>créée</a:t>
            </a:r>
            <a:r>
              <a:rPr lang="en-US" dirty="0"/>
              <a:t> en 2005 par Erwin </a:t>
            </a:r>
            <a:r>
              <a:rPr lang="en-US" dirty="0" err="1"/>
              <a:t>Coumans</a:t>
            </a:r>
            <a:r>
              <a:rPr lang="en-US" dirty="0"/>
              <a:t> (Sony, AMD, Google)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Utilise</a:t>
            </a:r>
            <a:r>
              <a:rPr lang="en-US" dirty="0"/>
              <a:t> le </a:t>
            </a:r>
            <a:r>
              <a:rPr lang="en-US" dirty="0" err="1"/>
              <a:t>système</a:t>
            </a:r>
            <a:r>
              <a:rPr lang="en-US" dirty="0"/>
              <a:t> MKS (Meter, Kilogram, Second)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dirty="0"/>
              <a:t>Bullet </a:t>
            </a:r>
            <a:r>
              <a:rPr lang="en-US" dirty="0" err="1"/>
              <a:t>n'utilise</a:t>
            </a:r>
            <a:r>
              <a:rPr lang="en-US" dirty="0"/>
              <a:t> pas de </a:t>
            </a:r>
            <a:r>
              <a:rPr lang="en-US" dirty="0" err="1"/>
              <a:t>Midphase</a:t>
            </a:r>
            <a:r>
              <a:rPr lang="en-US" dirty="0"/>
              <a:t> (que </a:t>
            </a:r>
            <a:r>
              <a:rPr lang="en-US" dirty="0" err="1"/>
              <a:t>Broadphase</a:t>
            </a:r>
            <a:r>
              <a:rPr lang="en-US" dirty="0"/>
              <a:t> / Narrow phase)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dirty="0"/>
              <a:t>Vos sources </a:t>
            </a:r>
            <a:r>
              <a:rPr lang="en-US" dirty="0" err="1"/>
              <a:t>d'informations</a:t>
            </a:r>
            <a:r>
              <a:rPr lang="en-US" dirty="0"/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 code source de Bullet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 forum de Bullet : </a:t>
            </a:r>
            <a:r>
              <a:rPr lang="en-US" dirty="0">
                <a:hlinkClick r:id="rId3"/>
              </a:rPr>
              <a:t>https://pybullet.org/Bullet/phpBB3/index.php</a:t>
            </a:r>
          </a:p>
          <a:p>
            <a:pPr marL="285750" indent="-285750">
              <a:buFont typeface="Arial"/>
              <a:buChar char="•"/>
            </a:pPr>
            <a:r>
              <a:rPr lang="en-US" sz="1200"/>
              <a:t>Bullet Quickstart </a:t>
            </a:r>
            <a:r>
              <a:rPr lang="en-US" sz="1200" dirty="0">
                <a:hlinkClick r:id="rId4"/>
              </a:rPr>
              <a:t>https://github.com/bulletphysics/bullet3/blob/master/docs/BulletQuickstart.pdf</a:t>
            </a:r>
            <a:r>
              <a:rPr lang="en-US" sz="12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200"/>
              <a:t>Le </a:t>
            </a:r>
            <a:r>
              <a:rPr lang="en-US" sz="1200" err="1"/>
              <a:t>manuel</a:t>
            </a:r>
            <a:r>
              <a:rPr lang="en-US" sz="1200" dirty="0"/>
              <a:t> </a:t>
            </a:r>
            <a:r>
              <a:rPr lang="en-US" sz="1200" err="1"/>
              <a:t>utilisateur</a:t>
            </a:r>
            <a:r>
              <a:rPr lang="en-US" sz="1200" dirty="0"/>
              <a:t> </a:t>
            </a:r>
            <a:r>
              <a:rPr lang="en-US" sz="1200" err="1"/>
              <a:t>écrit</a:t>
            </a:r>
            <a:r>
              <a:rPr lang="en-US" sz="1200" dirty="0"/>
              <a:t> par E. </a:t>
            </a:r>
            <a:r>
              <a:rPr lang="en-US" sz="1200" err="1"/>
              <a:t>Coumans</a:t>
            </a:r>
            <a:r>
              <a:rPr lang="en-US" sz="1200" dirty="0"/>
              <a:t>:</a:t>
            </a:r>
            <a:r>
              <a:rPr lang="en-US" dirty="0"/>
              <a:t> </a:t>
            </a:r>
            <a:r>
              <a:rPr lang="en-US" sz="1100" dirty="0">
                <a:hlinkClick r:id="rId5"/>
              </a:rPr>
              <a:t>http://www.cs.kent.edu/~ruttan/GameEngines/lectures/Bullet_User_Manual</a:t>
            </a:r>
            <a:endParaRPr lang="en-US" sz="1100"/>
          </a:p>
          <a:p>
            <a:pPr marL="285750" indent="-285750">
              <a:buFont typeface="Arial"/>
              <a:buChar char="•"/>
            </a:pPr>
            <a:r>
              <a:rPr lang="en-US" dirty="0"/>
              <a:t>La documentation de Bullet : </a:t>
            </a:r>
            <a:r>
              <a:rPr lang="en-US" dirty="0">
                <a:hlinkClick r:id="rId6"/>
              </a:rPr>
              <a:t>https://pybullet.org/Bullet/BulletFull/index.html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7"/>
              </a:rPr>
              <a:t>Learning Game Physics with Bullet Physics and OpenGL</a:t>
            </a:r>
            <a:r>
              <a:rPr lang="en-US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Le Web™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CMake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 err="1"/>
              <a:t>Compilez</a:t>
            </a:r>
            <a:r>
              <a:rPr lang="en-US" sz="1200" dirty="0"/>
              <a:t> Bullet </a:t>
            </a:r>
            <a:r>
              <a:rPr lang="en-US" sz="1200" dirty="0" err="1"/>
              <a:t>vous-même</a:t>
            </a:r>
            <a:r>
              <a:rPr lang="en-US" sz="1200" dirty="0"/>
              <a:t> et </a:t>
            </a:r>
            <a:r>
              <a:rPr lang="en-US" sz="1200" dirty="0" err="1"/>
              <a:t>ajoutez</a:t>
            </a:r>
            <a:r>
              <a:rPr lang="en-US" sz="1200" dirty="0"/>
              <a:t> les libs </a:t>
            </a:r>
            <a:r>
              <a:rPr lang="en-US" sz="1200" dirty="0" err="1"/>
              <a:t>générées</a:t>
            </a:r>
            <a:r>
              <a:rPr lang="en-US" sz="1200" dirty="0"/>
              <a:t> dans </a:t>
            </a:r>
            <a:r>
              <a:rPr lang="en-US" sz="1200" dirty="0" err="1"/>
              <a:t>votre</a:t>
            </a:r>
            <a:r>
              <a:rPr lang="en-US" sz="1200" dirty="0"/>
              <a:t> dossier de third-party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hlinkClick r:id="rId3"/>
              </a:rPr>
              <a:t>https://github.com/bulletphysics/bullet3/archive/2.89.zip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Vous </a:t>
            </a:r>
            <a:r>
              <a:rPr lang="en-US" sz="1200" dirty="0" err="1"/>
              <a:t>devrez</a:t>
            </a:r>
            <a:r>
              <a:rPr lang="en-US" sz="1200" dirty="0"/>
              <a:t> </a:t>
            </a:r>
            <a:r>
              <a:rPr lang="en-US" sz="1200" dirty="0" err="1"/>
              <a:t>utiliser</a:t>
            </a:r>
            <a:r>
              <a:rPr lang="en-US" sz="1200" dirty="0"/>
              <a:t> </a:t>
            </a:r>
            <a:r>
              <a:rPr lang="en-US" sz="1200" dirty="0" err="1"/>
              <a:t>CMake</a:t>
            </a:r>
            <a:r>
              <a:rPr lang="en-US" sz="1200" dirty="0"/>
              <a:t> ! (</a:t>
            </a:r>
            <a:r>
              <a:rPr lang="en-US" sz="1200" dirty="0" err="1"/>
              <a:t>compilez</a:t>
            </a:r>
            <a:r>
              <a:rPr lang="en-US" sz="1200" dirty="0"/>
              <a:t> Bullet en lib </a:t>
            </a:r>
            <a:r>
              <a:rPr lang="en-US" sz="1200" dirty="0" err="1"/>
              <a:t>statique</a:t>
            </a:r>
            <a:r>
              <a:rPr lang="en-US" sz="1200" dirty="0"/>
              <a:t>)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Vous </a:t>
            </a:r>
            <a:r>
              <a:rPr lang="en-US" sz="1200" dirty="0" err="1"/>
              <a:t>devrez</a:t>
            </a:r>
            <a:r>
              <a:rPr lang="en-US" sz="1200" dirty="0"/>
              <a:t> </a:t>
            </a:r>
            <a:r>
              <a:rPr lang="en-US" sz="1200" dirty="0" err="1"/>
              <a:t>ajouter</a:t>
            </a:r>
            <a:r>
              <a:rPr lang="en-US" sz="1200" dirty="0"/>
              <a:t> </a:t>
            </a:r>
            <a:r>
              <a:rPr lang="en-US" sz="1200" dirty="0" err="1"/>
              <a:t>une</a:t>
            </a:r>
            <a:r>
              <a:rPr lang="en-US" sz="1200" dirty="0"/>
              <a:t> nouvelle target </a:t>
            </a:r>
            <a:r>
              <a:rPr lang="en-US" sz="1200" dirty="0" err="1"/>
              <a:t>CMake</a:t>
            </a:r>
            <a:r>
              <a:rPr lang="en-US" sz="1200" dirty="0"/>
              <a:t> : </a:t>
            </a:r>
            <a:r>
              <a:rPr lang="en-US" sz="1200" dirty="0" err="1"/>
              <a:t>PhysicsLib</a:t>
            </a:r>
            <a:r>
              <a:rPr lang="en-US" sz="1200" dirty="0"/>
              <a:t> qui </a:t>
            </a:r>
            <a:r>
              <a:rPr lang="en-US" sz="1200" dirty="0" err="1"/>
              <a:t>utilisera</a:t>
            </a:r>
            <a:r>
              <a:rPr lang="en-US" sz="1200" dirty="0"/>
              <a:t> Bullet en </a:t>
            </a:r>
            <a:r>
              <a:rPr lang="en-US" sz="1200" dirty="0" err="1"/>
              <a:t>dépendance</a:t>
            </a: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 err="1"/>
              <a:t>Votre</a:t>
            </a:r>
            <a:r>
              <a:rPr lang="en-US" sz="1200" dirty="0"/>
              <a:t> </a:t>
            </a:r>
            <a:r>
              <a:rPr lang="en-US" sz="1200" dirty="0" err="1"/>
              <a:t>PhysicsLib</a:t>
            </a:r>
            <a:r>
              <a:rPr lang="en-US" sz="1200" dirty="0"/>
              <a:t> </a:t>
            </a:r>
            <a:r>
              <a:rPr lang="en-US" sz="1200" dirty="0" err="1"/>
              <a:t>doit</a:t>
            </a:r>
            <a:r>
              <a:rPr lang="en-US" sz="1200" dirty="0"/>
              <a:t> </a:t>
            </a:r>
            <a:r>
              <a:rPr lang="en-US" sz="1200" dirty="0" err="1"/>
              <a:t>fournir</a:t>
            </a:r>
            <a:r>
              <a:rPr lang="en-US" sz="1200" dirty="0"/>
              <a:t> à </a:t>
            </a:r>
            <a:r>
              <a:rPr lang="en-US" sz="1200" dirty="0" err="1"/>
              <a:t>l'utilisateur</a:t>
            </a:r>
            <a:r>
              <a:rPr lang="en-US" sz="1200" dirty="0"/>
              <a:t> </a:t>
            </a:r>
            <a:r>
              <a:rPr lang="en-US" sz="1200" dirty="0" err="1"/>
              <a:t>une</a:t>
            </a:r>
            <a:r>
              <a:rPr lang="en-US" sz="1200" dirty="0"/>
              <a:t> abstraction derrière </a:t>
            </a:r>
            <a:r>
              <a:rPr lang="en-US" sz="1200" dirty="0" err="1"/>
              <a:t>laquelle</a:t>
            </a:r>
            <a:r>
              <a:rPr lang="en-US" sz="1200" dirty="0"/>
              <a:t>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utiliserez</a:t>
            </a:r>
            <a:r>
              <a:rPr lang="en-US" sz="1200" dirty="0"/>
              <a:t> Bullet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Il ne </a:t>
            </a:r>
            <a:r>
              <a:rPr lang="en-US" sz="1200" dirty="0" err="1"/>
              <a:t>devra</a:t>
            </a:r>
            <a:r>
              <a:rPr lang="en-US" sz="1200" dirty="0"/>
              <a:t> </a:t>
            </a:r>
            <a:r>
              <a:rPr lang="en-US" sz="1200" dirty="0" err="1"/>
              <a:t>donc</a:t>
            </a:r>
            <a:r>
              <a:rPr lang="en-US" sz="1200" dirty="0"/>
              <a:t> pas y </a:t>
            </a:r>
            <a:r>
              <a:rPr lang="en-US" sz="1200" dirty="0" err="1"/>
              <a:t>avoir</a:t>
            </a:r>
            <a:r>
              <a:rPr lang="en-US" sz="1200" dirty="0"/>
              <a:t> de code Bullet "</a:t>
            </a:r>
            <a:r>
              <a:rPr lang="en-US" sz="1200" dirty="0" err="1"/>
              <a:t>explicite</a:t>
            </a:r>
            <a:r>
              <a:rPr lang="en-US" sz="1200" dirty="0"/>
              <a:t>" </a:t>
            </a:r>
            <a:r>
              <a:rPr lang="en-US" sz="1200" dirty="0" err="1"/>
              <a:t>côté</a:t>
            </a:r>
            <a:r>
              <a:rPr lang="en-US" sz="1200" dirty="0"/>
              <a:t> application. Juste </a:t>
            </a:r>
            <a:r>
              <a:rPr lang="en-US" sz="1200" dirty="0" err="1"/>
              <a:t>votre</a:t>
            </a:r>
            <a:r>
              <a:rPr lang="en-US" sz="1200" dirty="0"/>
              <a:t> API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Pour </a:t>
            </a:r>
            <a:r>
              <a:rPr lang="en-US" sz="1200" dirty="0" err="1"/>
              <a:t>chercher</a:t>
            </a:r>
            <a:r>
              <a:rPr lang="en-US" sz="1200" dirty="0"/>
              <a:t> Bullet : pas </a:t>
            </a:r>
            <a:r>
              <a:rPr lang="en-US" sz="1200" dirty="0" err="1"/>
              <a:t>besoin</a:t>
            </a:r>
            <a:r>
              <a:rPr lang="en-US" sz="1200" dirty="0"/>
              <a:t> d'un </a:t>
            </a:r>
            <a:r>
              <a:rPr lang="en-US" sz="1200" dirty="0" err="1"/>
              <a:t>FindBullet.cmake</a:t>
            </a: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 err="1"/>
              <a:t>Pointez</a:t>
            </a:r>
            <a:r>
              <a:rPr lang="en-US" sz="1200" dirty="0"/>
              <a:t> BULLET_ROOT sur </a:t>
            </a:r>
            <a:r>
              <a:rPr lang="en-US" sz="1200" dirty="0" err="1"/>
              <a:t>votre</a:t>
            </a:r>
            <a:r>
              <a:rPr lang="en-US" sz="1200" dirty="0"/>
              <a:t> dossier </a:t>
            </a:r>
            <a:r>
              <a:rPr lang="en-US" sz="1200" dirty="0" err="1"/>
              <a:t>contenant</a:t>
            </a:r>
            <a:r>
              <a:rPr lang="en-US" sz="1200" dirty="0"/>
              <a:t> Bullet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Le module </a:t>
            </a:r>
            <a:r>
              <a:rPr lang="en-US" sz="1200" dirty="0" err="1"/>
              <a:t>FindBullet</a:t>
            </a:r>
            <a:r>
              <a:rPr lang="en-US" sz="1200" dirty="0"/>
              <a:t> </a:t>
            </a:r>
            <a:r>
              <a:rPr lang="en-US" sz="1200" dirty="0" err="1"/>
              <a:t>ira</a:t>
            </a:r>
            <a:r>
              <a:rPr lang="en-US" sz="1200" dirty="0"/>
              <a:t> les </a:t>
            </a:r>
            <a:r>
              <a:rPr lang="en-US" sz="1200" dirty="0" err="1"/>
              <a:t>trouver</a:t>
            </a: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Vous </a:t>
            </a:r>
            <a:r>
              <a:rPr lang="en-US" sz="1200" dirty="0" err="1"/>
              <a:t>aurez</a:t>
            </a:r>
            <a:r>
              <a:rPr lang="en-US" sz="1200" dirty="0"/>
              <a:t> au </a:t>
            </a:r>
            <a:r>
              <a:rPr lang="en-US" sz="1200" dirty="0" err="1"/>
              <a:t>moins</a:t>
            </a:r>
            <a:r>
              <a:rPr lang="en-US" sz="1200" dirty="0"/>
              <a:t> </a:t>
            </a:r>
            <a:r>
              <a:rPr lang="en-US" sz="1200" dirty="0" err="1"/>
              <a:t>besoin</a:t>
            </a:r>
            <a:r>
              <a:rPr lang="en-US" sz="1200" dirty="0"/>
              <a:t> de : 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BulletCollision</a:t>
            </a:r>
            <a:r>
              <a:rPr lang="en-US" sz="1200" dirty="0"/>
              <a:t>, </a:t>
            </a:r>
            <a:r>
              <a:rPr lang="en-US" sz="1200" dirty="0" err="1"/>
              <a:t>BulletDynamics</a:t>
            </a:r>
            <a:r>
              <a:rPr lang="en-US" sz="1200" dirty="0"/>
              <a:t>, </a:t>
            </a:r>
            <a:r>
              <a:rPr lang="en-US" sz="1200" dirty="0" err="1"/>
              <a:t>LinearMath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2" name="Picture 5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F6782F8-59D8-47C6-A520-6ACA27A17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469" y="3058468"/>
            <a:ext cx="3334407" cy="800185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302FD7-8C1C-435A-90A5-4825551A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678" y="3951068"/>
            <a:ext cx="1480974" cy="6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389692F-B484-403A-8A9D-CB42B9B3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53" y="1452136"/>
            <a:ext cx="2482770" cy="3266056"/>
          </a:xfrm>
          <a:prstGeom prst="rect">
            <a:avLst/>
          </a:prstGeom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Broadphases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Des </a:t>
            </a:r>
            <a:r>
              <a:rPr lang="en-US" sz="1200" dirty="0" err="1"/>
              <a:t>exemples</a:t>
            </a:r>
            <a:r>
              <a:rPr lang="en-US" sz="1200" dirty="0"/>
              <a:t> </a:t>
            </a:r>
            <a:r>
              <a:rPr lang="en-US" sz="1200" dirty="0" err="1"/>
              <a:t>d'objets</a:t>
            </a:r>
            <a:r>
              <a:rPr lang="en-US" sz="1200" dirty="0"/>
              <a:t> Bullet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aurez</a:t>
            </a:r>
            <a:r>
              <a:rPr lang="en-US" sz="1200" dirty="0"/>
              <a:t> à </a:t>
            </a:r>
            <a:r>
              <a:rPr lang="en-US" sz="1200" dirty="0" err="1"/>
              <a:t>utiliser</a:t>
            </a:r>
            <a:r>
              <a:rPr lang="en-US" sz="1200" dirty="0"/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 err="1"/>
              <a:t>btDiscreteDynamicsWorld</a:t>
            </a:r>
            <a:r>
              <a:rPr lang="en-US" sz="1200" b="1" dirty="0"/>
              <a:t> </a:t>
            </a:r>
            <a:r>
              <a:rPr lang="en-US" sz="1200" dirty="0"/>
              <a:t>: </a:t>
            </a:r>
            <a:r>
              <a:rPr lang="en-US" sz="1200" dirty="0" err="1"/>
              <a:t>votre</a:t>
            </a:r>
            <a:r>
              <a:rPr lang="en-US" sz="1200" dirty="0"/>
              <a:t> class de world physique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Update la simulation en "discrete steps" (à </a:t>
            </a:r>
            <a:r>
              <a:rPr lang="en-US" sz="1200" dirty="0" err="1"/>
              <a:t>intervalle</a:t>
            </a:r>
            <a:r>
              <a:rPr lang="en-US" sz="1200" dirty="0"/>
              <a:t> de temps fixe et </a:t>
            </a:r>
            <a:r>
              <a:rPr lang="en-US" sz="1200" dirty="0" err="1"/>
              <a:t>régulier</a:t>
            </a:r>
            <a:r>
              <a:rPr lang="en-US" sz="1200" dirty="0"/>
              <a:t>)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/>
              <a:t>Il existe</a:t>
            </a:r>
            <a:r>
              <a:rPr lang="en-US" sz="1200" dirty="0"/>
              <a:t> </a:t>
            </a:r>
            <a:r>
              <a:rPr lang="en-US" sz="1200" err="1"/>
              <a:t>plusieurs</a:t>
            </a:r>
            <a:r>
              <a:rPr lang="en-US" sz="1200" dirty="0"/>
              <a:t> </a:t>
            </a:r>
            <a:r>
              <a:rPr lang="en-US" sz="1200" err="1"/>
              <a:t>choix</a:t>
            </a:r>
            <a:r>
              <a:rPr lang="en-US" sz="1200" dirty="0"/>
              <a:t> </a:t>
            </a:r>
            <a:r>
              <a:rPr lang="en-US" sz="1200" err="1"/>
              <a:t>d'algos</a:t>
            </a:r>
            <a:r>
              <a:rPr lang="en-US" sz="1200" dirty="0"/>
              <a:t> de </a:t>
            </a:r>
            <a:r>
              <a:rPr lang="en-US" sz="1200" err="1"/>
              <a:t>broadphase</a:t>
            </a:r>
            <a:r>
              <a:rPr lang="en-US" sz="1200" dirty="0"/>
              <a:t> :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btAxisSweep3 (</a:t>
            </a:r>
            <a:r>
              <a:rPr lang="en-US" sz="1200" dirty="0" err="1"/>
              <a:t>algorithme</a:t>
            </a:r>
            <a:r>
              <a:rPr lang="en-US" sz="1200" dirty="0"/>
              <a:t> "sweep and prune")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/>
              <a:t>On utilisera btDbvtBroadphase</a:t>
            </a:r>
            <a:r>
              <a:rPr lang="en-US" sz="1200" dirty="0"/>
              <a:t> (Dynamic Bounding Volume Tree)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 err="1"/>
              <a:t>Étudiez</a:t>
            </a:r>
            <a:r>
              <a:rPr lang="en-US" sz="1200" dirty="0"/>
              <a:t> le </a:t>
            </a:r>
            <a:r>
              <a:rPr lang="en-US" sz="1200" dirty="0" err="1"/>
              <a:t>fonctionnement</a:t>
            </a:r>
            <a:r>
              <a:rPr lang="en-US" sz="1200" dirty="0"/>
              <a:t> des </a:t>
            </a:r>
            <a:r>
              <a:rPr lang="en-US" sz="1200" dirty="0" err="1"/>
              <a:t>démos</a:t>
            </a:r>
            <a:r>
              <a:rPr lang="en-US" sz="1200" dirty="0"/>
              <a:t> Bullet pour </a:t>
            </a:r>
            <a:r>
              <a:rPr lang="en-US" sz="1200" dirty="0" err="1"/>
              <a:t>vous</a:t>
            </a:r>
            <a:r>
              <a:rPr lang="en-US" sz="1200" dirty="0"/>
              <a:t> inspirer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 err="1"/>
              <a:t>AppBasicExampleGui</a:t>
            </a:r>
            <a:r>
              <a:rPr lang="en-US" sz="1200" dirty="0"/>
              <a:t> et </a:t>
            </a:r>
            <a:r>
              <a:rPr lang="en-US" sz="1200" dirty="0" err="1"/>
              <a:t>App_ExampleBrowser</a:t>
            </a:r>
            <a:r>
              <a:rPr lang="en-US" sz="1200" dirty="0"/>
              <a:t>.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2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Fixed time step</a:t>
            </a:r>
            <a:endParaRPr lang="en-CA" sz="24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811392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 err="1"/>
              <a:t>Contrairement</a:t>
            </a:r>
            <a:r>
              <a:rPr lang="en-US" dirty="0"/>
              <a:t> au </a:t>
            </a:r>
            <a:r>
              <a:rPr lang="en-US" dirty="0" err="1"/>
              <a:t>reste</a:t>
            </a:r>
            <a:r>
              <a:rPr lang="en-US" dirty="0"/>
              <a:t>, le </a:t>
            </a:r>
            <a:r>
              <a:rPr lang="en-US" dirty="0" err="1"/>
              <a:t>moteur</a:t>
            </a:r>
            <a:r>
              <a:rPr lang="en-US" dirty="0"/>
              <a:t> physique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un </a:t>
            </a:r>
            <a:r>
              <a:rPr lang="en-US" b="1" dirty="0"/>
              <a:t>delta time fixe</a:t>
            </a:r>
          </a:p>
          <a:p>
            <a:pPr marL="285750" indent="-285750">
              <a:buChar char="•"/>
            </a:pPr>
            <a:r>
              <a:rPr lang="en-US" dirty="0" err="1"/>
              <a:t>Sinon</a:t>
            </a:r>
            <a:r>
              <a:rPr lang="en-US" dirty="0"/>
              <a:t>, la simulation physique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devenir</a:t>
            </a:r>
            <a:r>
              <a:rPr lang="en-US" dirty="0"/>
              <a:t> instable</a:t>
            </a:r>
          </a:p>
          <a:p>
            <a:pPr marL="285750" indent="-285750">
              <a:buChar char="•"/>
            </a:pPr>
            <a:r>
              <a:rPr lang="en-US" dirty="0"/>
              <a:t>Comme </a:t>
            </a:r>
            <a:r>
              <a:rPr lang="en-US" dirty="0" err="1"/>
              <a:t>si</a:t>
            </a:r>
            <a:r>
              <a:rPr lang="en-US" dirty="0"/>
              <a:t> dans le monde </a:t>
            </a:r>
            <a:r>
              <a:rPr lang="en-US" dirty="0" err="1"/>
              <a:t>réel</a:t>
            </a:r>
            <a:r>
              <a:rPr lang="en-US" dirty="0"/>
              <a:t>, 1 </a:t>
            </a:r>
            <a:r>
              <a:rPr lang="en-US" dirty="0" err="1"/>
              <a:t>seconde</a:t>
            </a:r>
            <a:r>
              <a:rPr lang="en-US" dirty="0"/>
              <a:t> </a:t>
            </a:r>
            <a:r>
              <a:rPr lang="en-US" dirty="0" err="1"/>
              <a:t>n'avait</a:t>
            </a:r>
            <a:r>
              <a:rPr lang="en-US" dirty="0"/>
              <a:t> pas </a:t>
            </a:r>
            <a:r>
              <a:rPr lang="en-US" dirty="0" err="1"/>
              <a:t>toujours</a:t>
            </a:r>
            <a:r>
              <a:rPr lang="en-US" dirty="0"/>
              <a:t> la </a:t>
            </a:r>
            <a:r>
              <a:rPr lang="en-US" dirty="0" err="1"/>
              <a:t>même</a:t>
            </a:r>
            <a:r>
              <a:rPr lang="en-US" dirty="0"/>
              <a:t> durée !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Bullet </a:t>
            </a:r>
            <a:r>
              <a:rPr lang="en-US" dirty="0" err="1"/>
              <a:t>gère</a:t>
            </a:r>
            <a:r>
              <a:rPr lang="en-US" dirty="0"/>
              <a:t> </a:t>
            </a:r>
            <a:r>
              <a:rPr lang="en-US" dirty="0" err="1"/>
              <a:t>ça</a:t>
            </a:r>
            <a:r>
              <a:rPr lang="en-US" dirty="0"/>
              <a:t> pour </a:t>
            </a:r>
            <a:r>
              <a:rPr lang="en-US" dirty="0" err="1"/>
              <a:t>vous</a:t>
            </a:r>
            <a:r>
              <a:rPr lang="en-US" dirty="0"/>
              <a:t> avec la </a:t>
            </a: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b="1" dirty="0" err="1"/>
              <a:t>stepSimulation</a:t>
            </a:r>
            <a:r>
              <a:rPr lang="en-US" b="1" dirty="0"/>
              <a:t> </a:t>
            </a:r>
            <a:r>
              <a:rPr lang="en-US" dirty="0"/>
              <a:t>du dynamics world</a:t>
            </a:r>
          </a:p>
          <a:p>
            <a:pPr marL="285750" indent="-285750">
              <a:buChar char="•"/>
            </a:pPr>
            <a:r>
              <a:rPr lang="en-US" dirty="0"/>
              <a:t>Par </a:t>
            </a:r>
            <a:r>
              <a:rPr lang="en-US" dirty="0" err="1"/>
              <a:t>défaut</a:t>
            </a:r>
            <a:r>
              <a:rPr lang="en-US" dirty="0"/>
              <a:t>,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utilise</a:t>
            </a:r>
            <a:r>
              <a:rPr lang="en-US" dirty="0"/>
              <a:t> 1/60 s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fixedTimeStep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Si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timeStep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delta time)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supérieur</a:t>
            </a:r>
            <a:r>
              <a:rPr lang="en-US" dirty="0"/>
              <a:t> au </a:t>
            </a:r>
            <a:r>
              <a:rPr lang="en-US" dirty="0" err="1"/>
              <a:t>fixedTimeStep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simulera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updates physiques</a:t>
            </a:r>
          </a:p>
          <a:p>
            <a:pPr marL="285750" indent="-285750">
              <a:buChar char="•"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simulation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lourde</a:t>
            </a:r>
            <a:r>
              <a:rPr lang="en-US" dirty="0"/>
              <a:t> et </a:t>
            </a:r>
            <a:r>
              <a:rPr lang="en-US" dirty="0" err="1"/>
              <a:t>qu'elle</a:t>
            </a:r>
            <a:r>
              <a:rPr lang="en-US" dirty="0"/>
              <a:t> </a:t>
            </a:r>
            <a:r>
              <a:rPr lang="en-US" dirty="0" err="1"/>
              <a:t>prend</a:t>
            </a:r>
            <a:r>
              <a:rPr lang="en-US" dirty="0"/>
              <a:t> plus de temps </a:t>
            </a:r>
            <a:r>
              <a:rPr lang="en-US" dirty="0" err="1"/>
              <a:t>qu'elle</a:t>
            </a:r>
            <a:r>
              <a:rPr lang="en-US" dirty="0"/>
              <a:t> </a:t>
            </a:r>
            <a:r>
              <a:rPr lang="en-US" dirty="0" err="1"/>
              <a:t>n'en</a:t>
            </a:r>
            <a:r>
              <a:rPr lang="en-US" dirty="0"/>
              <a:t> </a:t>
            </a:r>
            <a:r>
              <a:rPr lang="en-US" dirty="0" err="1"/>
              <a:t>simule</a:t>
            </a:r>
            <a:r>
              <a:rPr lang="en-US" dirty="0"/>
              <a:t>... </a:t>
            </a:r>
            <a:r>
              <a:rPr lang="en-US" dirty="0" err="1"/>
              <a:t>c'est</a:t>
            </a:r>
            <a:r>
              <a:rPr lang="en-US" dirty="0"/>
              <a:t> la </a:t>
            </a:r>
            <a:r>
              <a:rPr lang="en-US" b="1" dirty="0"/>
              <a:t>spiral of death</a:t>
            </a:r>
          </a:p>
          <a:p>
            <a:pPr marL="285750" indent="-285750">
              <a:buChar char="•"/>
            </a:pPr>
            <a:r>
              <a:rPr lang="en-US" dirty="0"/>
              <a:t>Le </a:t>
            </a:r>
            <a:r>
              <a:rPr lang="en-US" dirty="0" err="1"/>
              <a:t>moteur</a:t>
            </a:r>
            <a:r>
              <a:rPr lang="en-US" dirty="0"/>
              <a:t> physique </a:t>
            </a:r>
            <a:r>
              <a:rPr lang="en-US" dirty="0" err="1"/>
              <a:t>trime</a:t>
            </a:r>
            <a:r>
              <a:rPr lang="en-US" dirty="0"/>
              <a:t> pour </a:t>
            </a:r>
            <a:r>
              <a:rPr lang="en-US" dirty="0" err="1"/>
              <a:t>rattraper</a:t>
            </a:r>
            <a:r>
              <a:rPr lang="en-US" dirty="0"/>
              <a:t> son retard, et </a:t>
            </a:r>
            <a:r>
              <a:rPr lang="en-US" dirty="0" err="1"/>
              <a:t>génère</a:t>
            </a:r>
            <a:r>
              <a:rPr lang="en-US" dirty="0"/>
              <a:t> plus de retard, et </a:t>
            </a:r>
            <a:r>
              <a:rPr lang="en-US" dirty="0" err="1"/>
              <a:t>essaie</a:t>
            </a:r>
            <a:r>
              <a:rPr lang="en-US" dirty="0"/>
              <a:t> de </a:t>
            </a:r>
            <a:r>
              <a:rPr lang="en-US" dirty="0" err="1"/>
              <a:t>rattraper</a:t>
            </a:r>
            <a:r>
              <a:rPr lang="en-US" dirty="0"/>
              <a:t>... etc.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pourquoi</a:t>
            </a:r>
            <a:r>
              <a:rPr lang="en-US" dirty="0"/>
              <a:t> on set un </a:t>
            </a:r>
            <a:r>
              <a:rPr lang="en-US" b="1" dirty="0" err="1"/>
              <a:t>nombre</a:t>
            </a:r>
            <a:r>
              <a:rPr lang="en-US" b="1" dirty="0"/>
              <a:t> de steps maximum</a:t>
            </a:r>
            <a:r>
              <a:rPr lang="en-US" dirty="0"/>
              <a:t> à </a:t>
            </a:r>
            <a:r>
              <a:rPr lang="en-US" dirty="0" err="1"/>
              <a:t>effectuer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Dans le </a:t>
            </a:r>
            <a:r>
              <a:rPr lang="en-US" dirty="0" err="1"/>
              <a:t>pire</a:t>
            </a:r>
            <a:r>
              <a:rPr lang="en-US" dirty="0"/>
              <a:t> des </a:t>
            </a:r>
            <a:r>
              <a:rPr lang="en-US" dirty="0" err="1"/>
              <a:t>cas</a:t>
            </a:r>
            <a:r>
              <a:rPr lang="en-US" dirty="0"/>
              <a:t>, la simulation "</a:t>
            </a:r>
            <a:r>
              <a:rPr lang="en-US" dirty="0" err="1"/>
              <a:t>ralentit</a:t>
            </a:r>
            <a:r>
              <a:rPr lang="en-US" dirty="0"/>
              <a:t>" </a:t>
            </a:r>
            <a:r>
              <a:rPr lang="en-US" dirty="0" err="1"/>
              <a:t>mais</a:t>
            </a:r>
            <a:r>
              <a:rPr lang="en-US" dirty="0"/>
              <a:t> au </a:t>
            </a:r>
            <a:r>
              <a:rPr lang="en-US" dirty="0" err="1"/>
              <a:t>moins</a:t>
            </a:r>
            <a:r>
              <a:rPr lang="en-US" dirty="0"/>
              <a:t> on </a:t>
            </a:r>
            <a:r>
              <a:rPr lang="en-US" dirty="0" err="1"/>
              <a:t>n'a</a:t>
            </a:r>
            <a:r>
              <a:rPr lang="en-US" dirty="0"/>
              <a:t> pas la </a:t>
            </a:r>
            <a:r>
              <a:rPr lang="en-US" dirty="0" err="1"/>
              <a:t>spirale</a:t>
            </a:r>
            <a:r>
              <a:rPr lang="en-US" dirty="0"/>
              <a:t> de la mort.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Fix your Timestep! </a:t>
            </a:r>
            <a:r>
              <a:rPr lang="en-US" dirty="0">
                <a:hlinkClick r:id="rId3"/>
              </a:rPr>
              <a:t>https://gafferongames.com/post/fix_your_timestep/</a:t>
            </a:r>
          </a:p>
          <a:p>
            <a:pPr marL="285750" indent="-285750">
              <a:buChar char="•"/>
            </a:pPr>
            <a:r>
              <a:rPr lang="en-US" dirty="0">
                <a:hlinkClick r:id="rId4"/>
              </a:rPr>
              <a:t>Stepping the Simulation https://pybullet.org/Bullet/phpBB3/viewtopic.php?t=10428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Char char="•"/>
            </a:pPr>
            <a:endParaRPr lang="en-US" sz="1200" dirty="0"/>
          </a:p>
        </p:txBody>
      </p:sp>
      <p:pic>
        <p:nvPicPr>
          <p:cNvPr id="2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C4186A-4B6F-437B-A90C-3A0377E5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180" y="3421794"/>
            <a:ext cx="6571467" cy="460650"/>
          </a:xfrm>
          <a:prstGeom prst="rect">
            <a:avLst/>
          </a:prstGeom>
        </p:spPr>
      </p:pic>
      <p:pic>
        <p:nvPicPr>
          <p:cNvPr id="7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BDEB4EC-864D-49F0-8134-627AEDE4C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Monde physique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AF0C9-26CF-43DD-9F01-8F6E461CFAAD}"/>
              </a:ext>
            </a:extLst>
          </p:cNvPr>
          <p:cNvSpPr txBox="1"/>
          <p:nvPr/>
        </p:nvSpPr>
        <p:spPr>
          <a:xfrm>
            <a:off x="362607" y="714046"/>
            <a:ext cx="8497612" cy="3493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La notion de "monde physique"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 err="1"/>
              <a:t>Souvent</a:t>
            </a:r>
            <a:r>
              <a:rPr lang="en-US" dirty="0"/>
              <a:t>, on </a:t>
            </a:r>
            <a:r>
              <a:rPr lang="en-US" dirty="0" err="1"/>
              <a:t>découple</a:t>
            </a:r>
            <a:r>
              <a:rPr lang="en-US" dirty="0"/>
              <a:t> </a:t>
            </a:r>
            <a:r>
              <a:rPr lang="en-US" dirty="0" err="1"/>
              <a:t>complètement</a:t>
            </a:r>
            <a:r>
              <a:rPr lang="en-US" dirty="0"/>
              <a:t> 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"monde </a:t>
            </a:r>
            <a:r>
              <a:rPr lang="en-US" dirty="0" err="1"/>
              <a:t>graphique</a:t>
            </a:r>
            <a:r>
              <a:rPr lang="en-US" dirty="0"/>
              <a:t>" et "monde physique"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1100" dirty="0"/>
              <a:t>Le </a:t>
            </a:r>
            <a:r>
              <a:rPr lang="en-US" sz="1100" dirty="0" err="1"/>
              <a:t>rôle</a:t>
            </a:r>
            <a:r>
              <a:rPr lang="en-US" sz="1100" dirty="0"/>
              <a:t> du game engine : </a:t>
            </a:r>
            <a:r>
              <a:rPr lang="en-US" sz="1100" dirty="0" err="1"/>
              <a:t>coordonner</a:t>
            </a:r>
            <a:r>
              <a:rPr lang="en-US" sz="1100" dirty="0"/>
              <a:t> les deux pour </a:t>
            </a:r>
            <a:r>
              <a:rPr lang="en-US" sz="1100" dirty="0" err="1"/>
              <a:t>garder</a:t>
            </a:r>
            <a:r>
              <a:rPr lang="en-US" sz="1100" dirty="0"/>
              <a:t> la simulation </a:t>
            </a:r>
            <a:r>
              <a:rPr lang="en-US" sz="1100" dirty="0" err="1"/>
              <a:t>cohérente</a:t>
            </a:r>
            <a:endParaRPr lang="en-US" sz="1100" dirty="0"/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Le monde physique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fait de deux parties </a:t>
            </a:r>
            <a:r>
              <a:rPr lang="en-US" dirty="0" err="1"/>
              <a:t>distinctes</a:t>
            </a:r>
            <a:r>
              <a:rPr lang="en-US" dirty="0"/>
              <a:t> 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Le </a:t>
            </a:r>
            <a:r>
              <a:rPr lang="en-US" i="1" dirty="0"/>
              <a:t>collision system</a:t>
            </a:r>
            <a:r>
              <a:rPr lang="en-US" dirty="0"/>
              <a:t> (</a:t>
            </a:r>
            <a:r>
              <a:rPr lang="en-US" dirty="0" err="1"/>
              <a:t>calcule</a:t>
            </a:r>
            <a:r>
              <a:rPr lang="en-US" dirty="0"/>
              <a:t> les collisions et </a:t>
            </a:r>
            <a:r>
              <a:rPr lang="en-US" dirty="0" err="1"/>
              <a:t>garde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infos</a:t>
            </a:r>
            <a:r>
              <a:rPr lang="en-US" dirty="0"/>
              <a:t> de collision)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Le </a:t>
            </a:r>
            <a:r>
              <a:rPr lang="en-US" i="1" dirty="0"/>
              <a:t>physics system</a:t>
            </a:r>
            <a:r>
              <a:rPr lang="en-US" dirty="0"/>
              <a:t> (</a:t>
            </a:r>
            <a:r>
              <a:rPr lang="en-US" dirty="0" err="1"/>
              <a:t>simule</a:t>
            </a:r>
            <a:r>
              <a:rPr lang="en-US" dirty="0"/>
              <a:t> la </a:t>
            </a:r>
            <a:r>
              <a:rPr lang="en-US" dirty="0" err="1"/>
              <a:t>dynamique</a:t>
            </a:r>
            <a:r>
              <a:rPr lang="en-US" dirty="0"/>
              <a:t> des rigid bodies avec des forces, </a:t>
            </a:r>
            <a:r>
              <a:rPr lang="en-US" dirty="0" err="1"/>
              <a:t>contraintes</a:t>
            </a:r>
            <a:r>
              <a:rPr lang="en-US" dirty="0"/>
              <a:t> etc.)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Le physics system </a:t>
            </a:r>
            <a:r>
              <a:rPr lang="en-US" dirty="0" err="1"/>
              <a:t>utilise</a:t>
            </a:r>
            <a:r>
              <a:rPr lang="en-US" dirty="0"/>
              <a:t> le collision system,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couplage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fort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souvent</a:t>
            </a:r>
            <a:r>
              <a:rPr lang="en-US" dirty="0"/>
              <a:t> un unique </a:t>
            </a:r>
            <a:r>
              <a:rPr lang="en-US" dirty="0" err="1"/>
              <a:t>objet</a:t>
            </a:r>
            <a:r>
              <a:rPr lang="en-US" dirty="0"/>
              <a:t> "World" qui </a:t>
            </a:r>
            <a:r>
              <a:rPr lang="en-US" dirty="0" err="1"/>
              <a:t>encapsule</a:t>
            </a:r>
            <a:r>
              <a:rPr lang="en-US" dirty="0"/>
              <a:t> les deux.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(Havok </a:t>
            </a:r>
            <a:r>
              <a:rPr lang="en-US" dirty="0" err="1"/>
              <a:t>utilise</a:t>
            </a:r>
            <a:r>
              <a:rPr lang="en-US" dirty="0"/>
              <a:t> un </a:t>
            </a:r>
            <a:r>
              <a:rPr lang="en-US" dirty="0" err="1"/>
              <a:t>HkWorld</a:t>
            </a:r>
            <a:r>
              <a:rPr lang="en-US" dirty="0"/>
              <a:t> par </a:t>
            </a:r>
            <a:r>
              <a:rPr lang="en-US" dirty="0" err="1"/>
              <a:t>exemple</a:t>
            </a:r>
            <a:r>
              <a:rPr lang="en-US" dirty="0"/>
              <a:t>)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4CE5E794-E760-42EB-BEEB-0C107FFC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07" y="558532"/>
            <a:ext cx="2743200" cy="145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5E2B6-B393-4E9A-A989-8B1A16A37A73}"/>
              </a:ext>
            </a:extLst>
          </p:cNvPr>
          <p:cNvSpPr txBox="1"/>
          <p:nvPr/>
        </p:nvSpPr>
        <p:spPr>
          <a:xfrm>
            <a:off x="6478316" y="195558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2675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Motion State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Des </a:t>
            </a:r>
            <a:r>
              <a:rPr lang="en-US" sz="1200" dirty="0" err="1"/>
              <a:t>exemples</a:t>
            </a:r>
            <a:r>
              <a:rPr lang="en-US" sz="1200" dirty="0"/>
              <a:t> </a:t>
            </a:r>
            <a:r>
              <a:rPr lang="en-US" sz="1200" dirty="0" err="1"/>
              <a:t>d'objets</a:t>
            </a:r>
            <a:r>
              <a:rPr lang="en-US" sz="1200" dirty="0"/>
              <a:t> Bullet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aurez</a:t>
            </a:r>
            <a:r>
              <a:rPr lang="en-US" sz="1200" dirty="0"/>
              <a:t> à </a:t>
            </a:r>
            <a:r>
              <a:rPr lang="en-US" sz="1200" dirty="0" err="1"/>
              <a:t>utiliser</a:t>
            </a:r>
            <a:r>
              <a:rPr lang="en-US" sz="1200" dirty="0"/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/>
              <a:t>Motion State : </a:t>
            </a:r>
            <a:r>
              <a:rPr lang="en-US" sz="1200" dirty="0" err="1"/>
              <a:t>objet</a:t>
            </a:r>
            <a:r>
              <a:rPr lang="en-US" sz="1200" dirty="0"/>
              <a:t> helper de Bullet qui </a:t>
            </a:r>
            <a:r>
              <a:rPr lang="en-US" sz="1200" dirty="0" err="1"/>
              <a:t>stocke</a:t>
            </a:r>
            <a:r>
              <a:rPr lang="en-US" sz="1200" dirty="0"/>
              <a:t> la position et orientation de </a:t>
            </a:r>
            <a:r>
              <a:rPr lang="en-US" sz="1200" dirty="0" err="1"/>
              <a:t>l'objet</a:t>
            </a:r>
            <a:endParaRPr lang="en-US" sz="1100" dirty="0"/>
          </a:p>
          <a:p>
            <a:pPr marL="285750" indent="-285750">
              <a:buFont typeface="Arial"/>
              <a:buChar char="•"/>
            </a:pPr>
            <a:endParaRPr lang="en-US" sz="1200" b="1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Utilisez</a:t>
            </a:r>
            <a:r>
              <a:rPr lang="en-US" sz="1200" dirty="0"/>
              <a:t> le motion state pour </a:t>
            </a:r>
            <a:r>
              <a:rPr lang="en-US" sz="1200" dirty="0" err="1"/>
              <a:t>obtenir</a:t>
            </a:r>
            <a:r>
              <a:rPr lang="en-US" sz="1200" dirty="0"/>
              <a:t> la transform </a:t>
            </a:r>
            <a:r>
              <a:rPr lang="en-US" sz="1200" dirty="0" err="1"/>
              <a:t>actuelle</a:t>
            </a:r>
            <a:r>
              <a:rPr lang="en-US" sz="1200" dirty="0"/>
              <a:t> de </a:t>
            </a:r>
            <a:r>
              <a:rPr lang="en-US" sz="1200" dirty="0" err="1"/>
              <a:t>vos</a:t>
            </a:r>
            <a:r>
              <a:rPr lang="en-US" sz="1200" dirty="0"/>
              <a:t> </a:t>
            </a:r>
            <a:r>
              <a:rPr lang="en-US" sz="1200" dirty="0" err="1"/>
              <a:t>objets</a:t>
            </a:r>
            <a:r>
              <a:rPr lang="en-US" sz="1200" dirty="0"/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Bullet </a:t>
            </a:r>
            <a:r>
              <a:rPr lang="en-US" sz="1200" dirty="0" err="1"/>
              <a:t>est</a:t>
            </a:r>
            <a:r>
              <a:rPr lang="en-US" sz="1200" dirty="0"/>
              <a:t>, </a:t>
            </a:r>
            <a:r>
              <a:rPr lang="en-US" sz="1200" dirty="0" err="1"/>
              <a:t>comme</a:t>
            </a:r>
            <a:r>
              <a:rPr lang="en-US" sz="1200" dirty="0"/>
              <a:t> OpenGL, right-handed.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De plus, </a:t>
            </a:r>
            <a:r>
              <a:rPr lang="en-US" sz="1200" dirty="0" err="1"/>
              <a:t>btTransform</a:t>
            </a:r>
            <a:r>
              <a:rPr lang="en-US" sz="1200" dirty="0"/>
              <a:t> </a:t>
            </a:r>
            <a:r>
              <a:rPr lang="en-US" sz="1200" dirty="0" err="1"/>
              <a:t>vous</a:t>
            </a:r>
            <a:r>
              <a:rPr lang="en-US" sz="1200" dirty="0"/>
              <a:t> propose </a:t>
            </a:r>
            <a:r>
              <a:rPr lang="en-US" sz="1200" dirty="0" err="1"/>
              <a:t>une</a:t>
            </a:r>
            <a:r>
              <a:rPr lang="en-US" sz="1200" dirty="0"/>
              <a:t> </a:t>
            </a:r>
            <a:r>
              <a:rPr lang="en-US" sz="1200" dirty="0" err="1"/>
              <a:t>méthode</a:t>
            </a:r>
            <a:r>
              <a:rPr lang="en-US" sz="1200" dirty="0"/>
              <a:t> helper </a:t>
            </a:r>
            <a:r>
              <a:rPr lang="en-US" sz="1200" dirty="0" err="1"/>
              <a:t>getOpenGLMatrix</a:t>
            </a: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Elle </a:t>
            </a:r>
            <a:r>
              <a:rPr lang="en-US" sz="1200" dirty="0" err="1"/>
              <a:t>remplit</a:t>
            </a:r>
            <a:r>
              <a:rPr lang="en-US" sz="1200" dirty="0"/>
              <a:t> pour </a:t>
            </a:r>
            <a:r>
              <a:rPr lang="en-US" sz="1200" dirty="0" err="1"/>
              <a:t>vous</a:t>
            </a:r>
            <a:r>
              <a:rPr lang="en-US" sz="1200" dirty="0"/>
              <a:t> un tableau de 16 floats avec les </a:t>
            </a:r>
            <a:r>
              <a:rPr lang="en-US" sz="1200" dirty="0" err="1"/>
              <a:t>infos</a:t>
            </a:r>
            <a:r>
              <a:rPr lang="en-US" sz="1200" dirty="0"/>
              <a:t> de transform (position/rotation)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Sous la </a:t>
            </a:r>
            <a:r>
              <a:rPr lang="en-US" sz="1200" dirty="0" err="1"/>
              <a:t>forme</a:t>
            </a:r>
            <a:r>
              <a:rPr lang="en-US" sz="1200" dirty="0"/>
              <a:t> </a:t>
            </a:r>
            <a:r>
              <a:rPr lang="en-US" sz="1200" dirty="0" err="1"/>
              <a:t>d'une</a:t>
            </a:r>
            <a:r>
              <a:rPr lang="en-US" sz="1200" dirty="0"/>
              <a:t> </a:t>
            </a:r>
            <a:r>
              <a:rPr lang="en-US" sz="1200" dirty="0" err="1"/>
              <a:t>matrice</a:t>
            </a:r>
            <a:r>
              <a:rPr lang="en-US" sz="1200" dirty="0"/>
              <a:t> 4x4 right-handed (</a:t>
            </a:r>
            <a:r>
              <a:rPr lang="en-US" sz="1200" dirty="0" err="1"/>
              <a:t>donc</a:t>
            </a:r>
            <a:r>
              <a:rPr lang="en-US" sz="1200" dirty="0"/>
              <a:t> compatible OpenGL).</a:t>
            </a:r>
          </a:p>
          <a:p>
            <a:pPr>
              <a:buFont typeface="Arial,Sans-Serif"/>
              <a:buChar char="•"/>
            </a:pPr>
            <a:endParaRPr lang="en-US" sz="1200" dirty="0"/>
          </a:p>
          <a:p>
            <a:pPr>
              <a:buFont typeface="Arial,Sans-Serif"/>
              <a:buChar char="•"/>
            </a:pPr>
            <a:endParaRPr lang="en-US" sz="1200" dirty="0"/>
          </a:p>
          <a:p>
            <a:pPr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Vous </a:t>
            </a:r>
            <a:r>
              <a:rPr lang="en-US" sz="1200" dirty="0" err="1"/>
              <a:t>pouvez</a:t>
            </a:r>
            <a:r>
              <a:rPr lang="en-US" sz="1200" dirty="0"/>
              <a:t> </a:t>
            </a:r>
            <a:r>
              <a:rPr lang="en-US" sz="1200" dirty="0" err="1"/>
              <a:t>créer</a:t>
            </a:r>
            <a:r>
              <a:rPr lang="en-US" sz="1200" dirty="0"/>
              <a:t> </a:t>
            </a:r>
            <a:r>
              <a:rPr lang="en-US" sz="1200" dirty="0" err="1"/>
              <a:t>une</a:t>
            </a:r>
            <a:r>
              <a:rPr lang="en-US" sz="1200" dirty="0"/>
              <a:t> </a:t>
            </a:r>
            <a:r>
              <a:rPr lang="en-US" sz="1200" dirty="0" err="1"/>
              <a:t>classe</a:t>
            </a:r>
            <a:r>
              <a:rPr lang="en-US" sz="1200" dirty="0"/>
              <a:t> qui </a:t>
            </a:r>
            <a:r>
              <a:rPr lang="en-US" sz="1200" dirty="0" err="1"/>
              <a:t>hérite</a:t>
            </a:r>
            <a:r>
              <a:rPr lang="en-US" sz="1200" dirty="0"/>
              <a:t> de </a:t>
            </a:r>
            <a:r>
              <a:rPr lang="en-US" sz="1200" dirty="0" err="1"/>
              <a:t>btDefaultMotionState</a:t>
            </a:r>
            <a:r>
              <a:rPr lang="en-US" sz="1200" dirty="0"/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76A140-CA9A-4648-A194-5D85D8C0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20" y="1567925"/>
            <a:ext cx="1902373" cy="1357323"/>
          </a:xfrm>
          <a:prstGeom prst="rect">
            <a:avLst/>
          </a:prstGeom>
        </p:spPr>
      </p:pic>
      <p:pic>
        <p:nvPicPr>
          <p:cNvPr id="6" name="Picture 6" descr="A picture containing screen, table, room, video&#10;&#10;Description generated with very high confidence">
            <a:extLst>
              <a:ext uri="{FF2B5EF4-FFF2-40B4-BE49-F238E27FC236}">
                <a16:creationId xmlns:a16="http://schemas.microsoft.com/office/drawing/2014/main" id="{8E069AE8-89A9-4C96-8021-39933C9FD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021" y="3166523"/>
            <a:ext cx="3235872" cy="9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Collision Shapes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err="1"/>
              <a:t>ce</a:t>
            </a:r>
            <a:r>
              <a:rPr lang="en-US" dirty="0"/>
              <a:t> </a:t>
            </a:r>
            <a:r>
              <a:rPr lang="en-US" err="1"/>
              <a:t>projet</a:t>
            </a:r>
            <a:r>
              <a:rPr lang="en-US" dirty="0"/>
              <a:t> nous </a:t>
            </a:r>
            <a:r>
              <a:rPr lang="en-US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Pour </a:t>
            </a:r>
            <a:r>
              <a:rPr lang="en-US" sz="1200" err="1"/>
              <a:t>créer</a:t>
            </a:r>
            <a:r>
              <a:rPr lang="en-US" sz="1200" dirty="0"/>
              <a:t> des volumes de collision : les </a:t>
            </a:r>
            <a:r>
              <a:rPr lang="en-US" sz="1200" err="1"/>
              <a:t>btShapes</a:t>
            </a:r>
            <a:endParaRPr lang="en-US" sz="1200"/>
          </a:p>
          <a:p>
            <a:pPr marL="285750" indent="-285750">
              <a:buFont typeface="Arial"/>
              <a:buChar char="•"/>
            </a:pPr>
            <a:r>
              <a:rPr lang="en-US" sz="1200"/>
              <a:t>Vous pouvez ensuite associer cette shape à un rigid body.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Char char="•"/>
            </a:pPr>
            <a:r>
              <a:rPr lang="en-US" sz="1200"/>
              <a:t>Exemple pour btBoxShape :</a:t>
            </a:r>
            <a:endParaRPr lang="en-US" sz="1200" dirty="0"/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/>
              <a:t>Pour une sphère : 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F833AC4F-E6EF-4AD8-9682-C470525F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022" y="2463168"/>
            <a:ext cx="3820510" cy="226011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A9211106-11E8-496E-926C-5962EF668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96" y="2191118"/>
            <a:ext cx="1895804" cy="202902"/>
          </a:xfrm>
          <a:prstGeom prst="rect">
            <a:avLst/>
          </a:prstGeom>
        </p:spPr>
      </p:pic>
      <p:pic>
        <p:nvPicPr>
          <p:cNvPr id="7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6131921-53C3-4828-B055-7FC0EA300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717" y="1160000"/>
            <a:ext cx="1759169" cy="123380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7A36FE7-C56E-4358-AC45-60D2F8692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174" y="2422799"/>
            <a:ext cx="2179583" cy="17966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A38880C-5D98-4C4D-B206-C0DE9E8FF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859" y="2758309"/>
            <a:ext cx="1597573" cy="1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9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Bullet : Code Samples 1 : Basics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err="1"/>
              <a:t>ce</a:t>
            </a:r>
            <a:r>
              <a:rPr lang="en-US" dirty="0"/>
              <a:t> </a:t>
            </a:r>
            <a:r>
              <a:rPr lang="en-US" err="1"/>
              <a:t>projet</a:t>
            </a:r>
            <a:r>
              <a:rPr lang="en-US" dirty="0"/>
              <a:t> nous </a:t>
            </a:r>
            <a:r>
              <a:rPr lang="en-US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/>
              <a:t>Le world physique est votre porte d'entrée vers Bullet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/>
              <a:t>Il comporte toutes les méthodes les plus utiles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/>
              <a:t>Raycasts, ajout de rigid body...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2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3C8B39-7E9F-41A6-8509-EB0FA8EFF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7" y="2545501"/>
            <a:ext cx="4339458" cy="1077255"/>
          </a:xfrm>
          <a:prstGeom prst="rect">
            <a:avLst/>
          </a:prstGeom>
        </p:spPr>
      </p:pic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1E7998-EAF2-4DD8-8452-9B4A5840B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20" y="1787953"/>
            <a:ext cx="2822027" cy="24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53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Bullet : Code Samples 2 : Rigid Bodies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err="1"/>
              <a:t>ce</a:t>
            </a:r>
            <a:r>
              <a:rPr lang="en-US" dirty="0"/>
              <a:t> </a:t>
            </a:r>
            <a:r>
              <a:rPr lang="en-US" err="1"/>
              <a:t>projet</a:t>
            </a:r>
            <a:r>
              <a:rPr lang="en-US" dirty="0"/>
              <a:t> nous </a:t>
            </a:r>
            <a:r>
              <a:rPr lang="en-US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/>
              <a:t>Le world physique : votre ami</a:t>
            </a:r>
          </a:p>
          <a:p>
            <a:pPr marL="285750" indent="-285750">
              <a:buFont typeface="Arial"/>
              <a:buChar char="•"/>
            </a:pPr>
            <a:r>
              <a:rPr lang="en-US" sz="1200"/>
              <a:t>Il comporte plein de méthodes utiles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/>
              <a:t>Raycasts, ajout de rigid body...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D18852-6269-4EB3-86E4-F5A7DD8B7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435" y="1459748"/>
            <a:ext cx="3019097" cy="2105762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30986B-6705-425B-A557-7C1FB4F3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07" y="2610715"/>
            <a:ext cx="3203027" cy="1965018"/>
          </a:xfrm>
          <a:prstGeom prst="rect">
            <a:avLst/>
          </a:prstGeom>
        </p:spPr>
      </p:pic>
      <p:pic>
        <p:nvPicPr>
          <p:cNvPr id="10" name="Picture 10" descr="A picture containing screen, television, room&#10;&#10;Description generated with very high confidence">
            <a:extLst>
              <a:ext uri="{FF2B5EF4-FFF2-40B4-BE49-F238E27FC236}">
                <a16:creationId xmlns:a16="http://schemas.microsoft.com/office/drawing/2014/main" id="{0AD72841-7A51-4D17-B4C3-01EFA5E5C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435" y="3719606"/>
            <a:ext cx="3235872" cy="857392"/>
          </a:xfrm>
          <a:prstGeom prst="rect">
            <a:avLst/>
          </a:prstGeom>
        </p:spPr>
      </p:pic>
      <p:pic>
        <p:nvPicPr>
          <p:cNvPr id="2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87F1D6-E04C-4D64-8320-5C5C32AE6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158" y="1460865"/>
            <a:ext cx="2598683" cy="210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2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Bullet : Code Samples 3 : Collision Manifolds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En</a:t>
            </a:r>
            <a:r>
              <a:rPr lang="en-US" sz="1200" dirty="0"/>
              <a:t> Bullet </a:t>
            </a:r>
            <a:r>
              <a:rPr lang="en-US" sz="1200" dirty="0" err="1"/>
              <a:t>il</a:t>
            </a:r>
            <a:r>
              <a:rPr lang="en-US" sz="1200" dirty="0"/>
              <a:t> faut </a:t>
            </a:r>
            <a:r>
              <a:rPr lang="en-US" sz="1200" dirty="0" err="1"/>
              <a:t>vérifier</a:t>
            </a:r>
            <a:r>
              <a:rPr lang="en-US" sz="1200" dirty="0"/>
              <a:t> les collisions qui </a:t>
            </a:r>
            <a:r>
              <a:rPr lang="en-US" sz="1200" dirty="0" err="1"/>
              <a:t>ont</a:t>
            </a:r>
            <a:r>
              <a:rPr lang="en-US" sz="1200" dirty="0"/>
              <a:t> </a:t>
            </a:r>
            <a:r>
              <a:rPr lang="en-US" sz="1200" dirty="0" err="1"/>
              <a:t>eu</a:t>
            </a:r>
            <a:r>
              <a:rPr lang="en-US" sz="1200" dirty="0"/>
              <a:t> lieu à la main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allez</a:t>
            </a:r>
            <a:r>
              <a:rPr lang="en-US" sz="1200" dirty="0"/>
              <a:t> devoir </a:t>
            </a:r>
            <a:r>
              <a:rPr lang="en-US" sz="1200" dirty="0" err="1"/>
              <a:t>créer</a:t>
            </a:r>
            <a:r>
              <a:rPr lang="en-US" sz="1200" dirty="0"/>
              <a:t> un </a:t>
            </a:r>
            <a:r>
              <a:rPr lang="en-US" sz="1200" dirty="0" err="1"/>
              <a:t>système</a:t>
            </a:r>
            <a:r>
              <a:rPr lang="en-US" sz="1200" dirty="0"/>
              <a:t> </a:t>
            </a:r>
            <a:r>
              <a:rPr lang="en-US" sz="1200" dirty="0" err="1"/>
              <a:t>d'event</a:t>
            </a:r>
            <a:r>
              <a:rPr lang="en-US" sz="1200" dirty="0"/>
              <a:t> "On Overlap / On Overlap End"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On </a:t>
            </a:r>
            <a:r>
              <a:rPr lang="en-US" sz="1200" dirty="0" err="1"/>
              <a:t>vérifie</a:t>
            </a:r>
            <a:r>
              <a:rPr lang="en-US" sz="1200" dirty="0"/>
              <a:t> pour </a:t>
            </a:r>
            <a:r>
              <a:rPr lang="en-US" sz="1200" dirty="0" err="1"/>
              <a:t>cela</a:t>
            </a:r>
            <a:r>
              <a:rPr lang="en-US" sz="1200" dirty="0"/>
              <a:t> les </a:t>
            </a:r>
            <a:r>
              <a:rPr lang="en-US" sz="1200" b="1" dirty="0"/>
              <a:t>collision manifolds</a:t>
            </a:r>
            <a:r>
              <a:rPr lang="en-US" sz="1200" dirty="0"/>
              <a:t> ; manifold = </a:t>
            </a:r>
            <a:r>
              <a:rPr lang="en-US" sz="1200" dirty="0">
                <a:hlinkClick r:id="rId3"/>
              </a:rPr>
              <a:t>variété mathématique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1 manifold = 1 sous-</a:t>
            </a:r>
            <a:r>
              <a:rPr lang="en-US" sz="1200" dirty="0" err="1"/>
              <a:t>espace</a:t>
            </a:r>
            <a:r>
              <a:rPr lang="en-US" sz="1200" dirty="0"/>
              <a:t> </a:t>
            </a:r>
            <a:r>
              <a:rPr lang="en-US" sz="1200" dirty="0" err="1"/>
              <a:t>où</a:t>
            </a:r>
            <a:r>
              <a:rPr lang="en-US" sz="1200" dirty="0"/>
              <a:t> des shapes de collision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contact.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On </a:t>
            </a:r>
            <a:r>
              <a:rPr lang="en-US" sz="1200" dirty="0" err="1"/>
              <a:t>garde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mémoire</a:t>
            </a:r>
            <a:r>
              <a:rPr lang="en-US" sz="1200" dirty="0"/>
              <a:t> </a:t>
            </a:r>
            <a:r>
              <a:rPr lang="en-US" sz="1200" dirty="0" err="1"/>
              <a:t>tous</a:t>
            </a:r>
            <a:r>
              <a:rPr lang="en-US" sz="1200" dirty="0"/>
              <a:t> les manifolds </a:t>
            </a:r>
            <a:r>
              <a:rPr lang="en-US" sz="1200" dirty="0" err="1"/>
              <a:t>actuellement</a:t>
            </a:r>
            <a:r>
              <a:rPr lang="en-US" sz="1200" dirty="0"/>
              <a:t> </a:t>
            </a:r>
            <a:r>
              <a:rPr lang="en-US" sz="1200" dirty="0" err="1"/>
              <a:t>actifs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Si un nouveau manifold </a:t>
            </a:r>
            <a:r>
              <a:rPr lang="en-US" sz="1200" dirty="0" err="1"/>
              <a:t>n'est</a:t>
            </a:r>
            <a:r>
              <a:rPr lang="en-US" sz="1200" dirty="0"/>
              <a:t> pas dans </a:t>
            </a:r>
            <a:r>
              <a:rPr lang="en-US" sz="1200" dirty="0" err="1"/>
              <a:t>notre</a:t>
            </a:r>
            <a:r>
              <a:rPr lang="en-US" sz="1200" dirty="0"/>
              <a:t> </a:t>
            </a:r>
            <a:r>
              <a:rPr lang="en-US" sz="1200" dirty="0" err="1"/>
              <a:t>liste</a:t>
            </a:r>
            <a:r>
              <a:rPr lang="en-US" sz="1200" dirty="0"/>
              <a:t> : On Overlap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Si un manifold de </a:t>
            </a:r>
            <a:r>
              <a:rPr lang="en-US" sz="1200" dirty="0" err="1"/>
              <a:t>notre</a:t>
            </a:r>
            <a:r>
              <a:rPr lang="en-US" sz="1200" dirty="0"/>
              <a:t> </a:t>
            </a:r>
            <a:r>
              <a:rPr lang="en-US" sz="1200" dirty="0" err="1"/>
              <a:t>liste</a:t>
            </a:r>
            <a:r>
              <a:rPr lang="en-US" sz="1200" dirty="0"/>
              <a:t> </a:t>
            </a:r>
            <a:r>
              <a:rPr lang="en-US" sz="1200" dirty="0" err="1"/>
              <a:t>n'est</a:t>
            </a:r>
            <a:r>
              <a:rPr lang="en-US" sz="1200" dirty="0"/>
              <a:t> plus dans la </a:t>
            </a:r>
            <a:r>
              <a:rPr lang="en-US" sz="1200" dirty="0" err="1"/>
              <a:t>liste</a:t>
            </a:r>
            <a:r>
              <a:rPr lang="en-US" sz="1200" dirty="0"/>
              <a:t> de Bullet : On Overlap End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037F6F-F1CE-4645-AFF1-79329E118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710" y="3127622"/>
            <a:ext cx="2572407" cy="1555255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E5858F-5EDB-442E-929D-996BFB571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45" y="2016714"/>
            <a:ext cx="2953406" cy="2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Bullet : Code Samples 4 : Debug Drawer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12986" y="714046"/>
            <a:ext cx="820857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Pour </a:t>
            </a:r>
            <a:r>
              <a:rPr lang="en-US" sz="1200" dirty="0" err="1"/>
              <a:t>comprendre</a:t>
            </a:r>
            <a:r>
              <a:rPr lang="en-US" sz="1200" dirty="0"/>
              <a:t> et </a:t>
            </a:r>
            <a:r>
              <a:rPr lang="en-US" sz="1200" dirty="0" err="1"/>
              <a:t>valider</a:t>
            </a:r>
            <a:r>
              <a:rPr lang="en-US" sz="1200" dirty="0"/>
              <a:t> </a:t>
            </a:r>
            <a:r>
              <a:rPr lang="en-US" sz="1200" dirty="0" err="1"/>
              <a:t>ce</a:t>
            </a:r>
            <a:r>
              <a:rPr lang="en-US" sz="1200" dirty="0"/>
              <a:t>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faites</a:t>
            </a:r>
            <a:r>
              <a:rPr lang="en-US" sz="1200" dirty="0"/>
              <a:t>, </a:t>
            </a:r>
            <a:r>
              <a:rPr lang="en-US" sz="1200" dirty="0" err="1"/>
              <a:t>il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vivement</a:t>
            </a:r>
            <a:r>
              <a:rPr lang="en-US" sz="1200" dirty="0"/>
              <a:t> </a:t>
            </a:r>
            <a:r>
              <a:rPr lang="en-US" sz="1200" dirty="0" err="1"/>
              <a:t>conseillé</a:t>
            </a:r>
            <a:r>
              <a:rPr lang="en-US" sz="1200" dirty="0"/>
              <a:t> </a:t>
            </a:r>
            <a:r>
              <a:rPr lang="en-US" sz="1200" dirty="0" err="1"/>
              <a:t>d'activer</a:t>
            </a:r>
            <a:r>
              <a:rPr lang="en-US" sz="1200" dirty="0"/>
              <a:t> le debug draw de Bullet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Bullet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b="1" dirty="0" err="1"/>
              <a:t>agnostique</a:t>
            </a:r>
            <a:r>
              <a:rPr lang="en-US" sz="1200" b="1" dirty="0"/>
              <a:t> </a:t>
            </a:r>
            <a:r>
              <a:rPr lang="en-US" sz="1200" dirty="0"/>
              <a:t>: </a:t>
            </a:r>
            <a:r>
              <a:rPr lang="en-US" sz="1200" dirty="0" err="1"/>
              <a:t>il</a:t>
            </a:r>
            <a:r>
              <a:rPr lang="en-US" sz="1200" dirty="0"/>
              <a:t> </a:t>
            </a:r>
            <a:r>
              <a:rPr lang="en-US" sz="1200" dirty="0" err="1"/>
              <a:t>n'est</a:t>
            </a:r>
            <a:r>
              <a:rPr lang="en-US" sz="1200" dirty="0"/>
              <a:t> pas </a:t>
            </a:r>
            <a:r>
              <a:rPr lang="en-US" sz="1200" dirty="0" err="1"/>
              <a:t>lié</a:t>
            </a:r>
            <a:r>
              <a:rPr lang="en-US" sz="1200" dirty="0"/>
              <a:t> à OpenGL, DirectX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autre</a:t>
            </a:r>
            <a:r>
              <a:rPr lang="en-US" sz="1200" dirty="0"/>
              <a:t> </a:t>
            </a:r>
            <a:r>
              <a:rPr lang="en-US" sz="1200" dirty="0" err="1"/>
              <a:t>moteur</a:t>
            </a:r>
            <a:r>
              <a:rPr lang="en-US" sz="1200" dirty="0"/>
              <a:t> de </a:t>
            </a:r>
            <a:r>
              <a:rPr lang="en-US" sz="1200" dirty="0" err="1"/>
              <a:t>rendu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C'est</a:t>
            </a:r>
            <a:r>
              <a:rPr lang="en-US" sz="1200" dirty="0"/>
              <a:t> à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d'implémenter</a:t>
            </a:r>
            <a:r>
              <a:rPr lang="en-US" sz="1200" dirty="0"/>
              <a:t> son interface de debug drawer pour </a:t>
            </a:r>
            <a:r>
              <a:rPr lang="en-US" sz="1200" dirty="0" err="1"/>
              <a:t>dessiner</a:t>
            </a:r>
            <a:r>
              <a:rPr lang="en-US" sz="1200" dirty="0"/>
              <a:t> avec OpenGL !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Pour le "debug mode" : un simple int </a:t>
            </a:r>
            <a:r>
              <a:rPr lang="en-US" sz="1200" dirty="0" err="1"/>
              <a:t>suffira</a:t>
            </a: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Bullet </a:t>
            </a:r>
            <a:r>
              <a:rPr lang="en-US" sz="1200" dirty="0" err="1"/>
              <a:t>fonctionne</a:t>
            </a:r>
            <a:r>
              <a:rPr lang="en-US" sz="1200" dirty="0"/>
              <a:t> avec un </a:t>
            </a:r>
            <a:r>
              <a:rPr lang="en-US" sz="1200" dirty="0" err="1"/>
              <a:t>système</a:t>
            </a:r>
            <a:r>
              <a:rPr lang="en-US" sz="1200" dirty="0"/>
              <a:t> de debug flags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devrez</a:t>
            </a:r>
            <a:r>
              <a:rPr lang="en-US" sz="1200" dirty="0"/>
              <a:t> faire des bitwise operations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OU </a:t>
            </a:r>
            <a:r>
              <a:rPr lang="en-US" sz="1200" dirty="0" err="1"/>
              <a:t>binaire</a:t>
            </a:r>
            <a:r>
              <a:rPr lang="en-US" sz="1200" dirty="0"/>
              <a:t> (</a:t>
            </a:r>
            <a:r>
              <a:rPr lang="en-US" sz="1200" dirty="0" err="1"/>
              <a:t>dbgMode</a:t>
            </a:r>
            <a:r>
              <a:rPr lang="en-US" sz="1200" dirty="0"/>
              <a:t> | flag) : active le flag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ET </a:t>
            </a:r>
            <a:r>
              <a:rPr lang="en-US" sz="1200" dirty="0" err="1"/>
              <a:t>binaire</a:t>
            </a:r>
            <a:r>
              <a:rPr lang="en-US" sz="1200" dirty="0"/>
              <a:t> (</a:t>
            </a:r>
            <a:r>
              <a:rPr lang="en-US" sz="1200" dirty="0" err="1"/>
              <a:t>dbgMode</a:t>
            </a:r>
            <a:r>
              <a:rPr lang="en-US" sz="1200" dirty="0"/>
              <a:t> &amp; flag) : teste le flag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/>
              <a:t>ET NOT (</a:t>
            </a:r>
            <a:r>
              <a:rPr lang="en-US" sz="1200" dirty="0" err="1"/>
              <a:t>dbgMode</a:t>
            </a:r>
            <a:r>
              <a:rPr lang="en-US" sz="1200" dirty="0"/>
              <a:t> &amp; ~flag) : </a:t>
            </a:r>
            <a:r>
              <a:rPr lang="en-US" sz="1200" dirty="0" err="1"/>
              <a:t>désactive</a:t>
            </a:r>
            <a:r>
              <a:rPr lang="en-US" sz="1200" dirty="0"/>
              <a:t> </a:t>
            </a:r>
            <a:r>
              <a:rPr lang="en-US" sz="1200" dirty="0" err="1"/>
              <a:t>ce</a:t>
            </a:r>
            <a:r>
              <a:rPr lang="en-US" sz="1200" dirty="0"/>
              <a:t> flag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6" name="Picture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331B839F-31A3-4EB3-9B03-14BF2F05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744" y="1904343"/>
            <a:ext cx="2092873" cy="756746"/>
          </a:xfrm>
          <a:prstGeom prst="rect">
            <a:avLst/>
          </a:prstGeom>
        </p:spPr>
      </p:pic>
      <p:pic>
        <p:nvPicPr>
          <p:cNvPr id="8" name="Picture 8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7C8872A-9387-42CC-9EA5-ACF45C9EA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193" y="2703752"/>
            <a:ext cx="3288424" cy="1634427"/>
          </a:xfrm>
          <a:prstGeom prst="rect">
            <a:avLst/>
          </a:prstGeom>
        </p:spPr>
      </p:pic>
      <p:pic>
        <p:nvPicPr>
          <p:cNvPr id="10" name="Picture 10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F9B1710-5ECE-4CF6-9654-32119C645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348" y="2674772"/>
            <a:ext cx="1514804" cy="16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Bullet : Clock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86878-C313-453E-A343-92BA594C865D}"/>
              </a:ext>
            </a:extLst>
          </p:cNvPr>
          <p:cNvSpPr txBox="1"/>
          <p:nvPr/>
        </p:nvSpPr>
        <p:spPr>
          <a:xfrm>
            <a:off x="172107" y="694339"/>
            <a:ext cx="8208578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Pour la lib physique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nous </a:t>
            </a:r>
            <a:r>
              <a:rPr lang="en-US" dirty="0" err="1"/>
              <a:t>utiliserons</a:t>
            </a:r>
            <a:r>
              <a:rPr lang="en-US" dirty="0"/>
              <a:t> Bullet</a:t>
            </a:r>
          </a:p>
          <a:p>
            <a:pPr marL="285750" indent="-285750">
              <a:buFont typeface="Arial"/>
              <a:buChar char="•"/>
            </a:pPr>
            <a:r>
              <a:rPr lang="en-US" sz="1000" dirty="0"/>
              <a:t>(the physics library that everyone loves to hate)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Quelques</a:t>
            </a:r>
            <a:r>
              <a:rPr lang="en-US" sz="1200" dirty="0"/>
              <a:t> indications :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Vous </a:t>
            </a:r>
            <a:r>
              <a:rPr lang="en-US" sz="1200" dirty="0" err="1"/>
              <a:t>pouvez</a:t>
            </a:r>
            <a:r>
              <a:rPr lang="en-US" sz="1200" dirty="0"/>
              <a:t> </a:t>
            </a:r>
            <a:r>
              <a:rPr lang="en-US" sz="1200" dirty="0" err="1"/>
              <a:t>si</a:t>
            </a:r>
            <a:r>
              <a:rPr lang="en-US" sz="1200" dirty="0"/>
              <a:t> </a:t>
            </a:r>
            <a:r>
              <a:rPr lang="en-US" sz="1200" dirty="0" err="1"/>
              <a:t>vous</a:t>
            </a:r>
            <a:r>
              <a:rPr lang="en-US" sz="1200" dirty="0"/>
              <a:t> le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utiliser</a:t>
            </a:r>
            <a:r>
              <a:rPr lang="en-US" sz="1200" dirty="0"/>
              <a:t> la clock de Bullet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Attention : </a:t>
            </a:r>
            <a:r>
              <a:rPr lang="en-US" sz="1200" dirty="0" err="1"/>
              <a:t>elle</a:t>
            </a:r>
            <a:r>
              <a:rPr lang="en-US" sz="1200" dirty="0"/>
              <a:t> </a:t>
            </a:r>
            <a:r>
              <a:rPr lang="en-US" sz="1200" dirty="0" err="1"/>
              <a:t>compte</a:t>
            </a:r>
            <a:r>
              <a:rPr lang="en-US" sz="1200" dirty="0"/>
              <a:t> en </a:t>
            </a:r>
            <a:r>
              <a:rPr lang="en-US" sz="1200" dirty="0" err="1"/>
              <a:t>millisecondes</a:t>
            </a:r>
            <a:r>
              <a:rPr lang="en-US" sz="1200" dirty="0"/>
              <a:t> !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 dirty="0"/>
          </a:p>
          <a:p>
            <a:pPr marL="285750" indent="-285750">
              <a:buFont typeface="Arial,Sans-Serif"/>
              <a:buChar char="•"/>
            </a:pPr>
            <a:endParaRPr lang="en-US" sz="120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07042E-E58B-44BF-86BD-C8162FA7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47" y="599418"/>
            <a:ext cx="2095500" cy="857250"/>
          </a:xfrm>
          <a:prstGeom prst="rect">
            <a:avLst/>
          </a:prstGeom>
        </p:spPr>
      </p:pic>
      <p:pic>
        <p:nvPicPr>
          <p:cNvPr id="2" name="Picture 5" descr="A picture containing bird, tree, flower&#10;&#10;Description generated with very high confidence">
            <a:extLst>
              <a:ext uri="{FF2B5EF4-FFF2-40B4-BE49-F238E27FC236}">
                <a16:creationId xmlns:a16="http://schemas.microsoft.com/office/drawing/2014/main" id="{854D1405-29F4-4ADC-B3B6-8446FDCC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245" y="1567585"/>
            <a:ext cx="3097924" cy="8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7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Monde physique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AF0C9-26CF-43DD-9F01-8F6E461CFAAD}"/>
              </a:ext>
            </a:extLst>
          </p:cNvPr>
          <p:cNvSpPr txBox="1"/>
          <p:nvPr/>
        </p:nvSpPr>
        <p:spPr>
          <a:xfrm>
            <a:off x="362607" y="714046"/>
            <a:ext cx="849761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La notion de "monde physique" est importante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On divise en général une entité en trois concepts :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Représentation </a:t>
            </a:r>
            <a:r>
              <a:rPr lang="en-US" b="1"/>
              <a:t>physique </a:t>
            </a:r>
            <a:r>
              <a:rPr lang="en-US"/>
              <a:t>: sa forme dans la simulation physique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Représentation </a:t>
            </a:r>
            <a:r>
              <a:rPr lang="en-US" b="1"/>
              <a:t>graphique </a:t>
            </a:r>
            <a:r>
              <a:rPr lang="en-US"/>
              <a:t>: ce qu'on voit (triangle strip, etc...)</a:t>
            </a:r>
          </a:p>
          <a:p>
            <a:pPr marL="285750" indent="-285750">
              <a:buChar char="•"/>
            </a:pPr>
            <a:r>
              <a:rPr lang="en-US"/>
              <a:t>Représentation </a:t>
            </a:r>
            <a:r>
              <a:rPr lang="en-US" b="1"/>
              <a:t>gameplay </a:t>
            </a:r>
            <a:r>
              <a:rPr lang="en-US"/>
              <a:t>: la logique de l'entité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La plupart du temps on essaye de corréler physique et graphique, mais pas forcément</a:t>
            </a:r>
          </a:p>
          <a:p>
            <a:pPr marL="285750" indent="-285750">
              <a:buChar char="•"/>
            </a:pPr>
            <a:r>
              <a:rPr lang="en-US"/>
              <a:t>Contre-exemples : un mur invisible. Un objet transparent, visible mais sans collisions...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3" name="Picture 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4CE5E794-E760-42EB-BEEB-0C107FFC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07" y="558532"/>
            <a:ext cx="2743200" cy="145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5E2B6-B393-4E9A-A989-8B1A16A37A73}"/>
              </a:ext>
            </a:extLst>
          </p:cNvPr>
          <p:cNvSpPr txBox="1"/>
          <p:nvPr/>
        </p:nvSpPr>
        <p:spPr>
          <a:xfrm>
            <a:off x="6478316" y="1955580"/>
            <a:ext cx="28351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Jason Gregory, Game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4848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43E40-0DC3-49C1-A0E9-38A104A83494}"/>
              </a:ext>
            </a:extLst>
          </p:cNvPr>
          <p:cNvSpPr txBox="1"/>
          <p:nvPr/>
        </p:nvSpPr>
        <p:spPr>
          <a:xfrm>
            <a:off x="237797" y="700908"/>
            <a:ext cx="8766940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Un </a:t>
            </a:r>
            <a:r>
              <a:rPr lang="en-US" dirty="0" err="1"/>
              <a:t>moteur</a:t>
            </a:r>
            <a:r>
              <a:rPr lang="en-US" dirty="0"/>
              <a:t> physique </a:t>
            </a:r>
            <a:r>
              <a:rPr lang="en-US" dirty="0" err="1"/>
              <a:t>répond</a:t>
            </a:r>
            <a:r>
              <a:rPr lang="en-US" dirty="0"/>
              <a:t> au </a:t>
            </a:r>
            <a:r>
              <a:rPr lang="en-US" dirty="0" err="1"/>
              <a:t>problème</a:t>
            </a:r>
            <a:r>
              <a:rPr lang="en-US" dirty="0"/>
              <a:t> de la </a:t>
            </a:r>
            <a:r>
              <a:rPr lang="en-US" b="1" dirty="0" err="1"/>
              <a:t>kinématique</a:t>
            </a:r>
            <a:r>
              <a:rPr lang="en-US" b="1" dirty="0"/>
              <a:t> </a:t>
            </a:r>
            <a:r>
              <a:rPr lang="en-US" dirty="0"/>
              <a:t>des </a:t>
            </a:r>
            <a:r>
              <a:rPr lang="en-US" dirty="0" err="1"/>
              <a:t>objets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Kinématique</a:t>
            </a:r>
            <a:r>
              <a:rPr lang="en-US" dirty="0"/>
              <a:t> : Le </a:t>
            </a:r>
            <a:r>
              <a:rPr lang="en-US" dirty="0" err="1"/>
              <a:t>mouvement</a:t>
            </a:r>
            <a:r>
              <a:rPr lang="en-US" dirty="0"/>
              <a:t> des </a:t>
            </a:r>
            <a:r>
              <a:rPr lang="en-US" dirty="0" err="1"/>
              <a:t>objets</a:t>
            </a:r>
            <a:r>
              <a:rPr lang="en-US" dirty="0"/>
              <a:t> dans le temps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Pour </a:t>
            </a:r>
            <a:r>
              <a:rPr lang="en-US" dirty="0" err="1"/>
              <a:t>ce</a:t>
            </a:r>
            <a:r>
              <a:rPr lang="en-US" dirty="0"/>
              <a:t> faire, on </a:t>
            </a:r>
            <a:r>
              <a:rPr lang="en-US" dirty="0" err="1"/>
              <a:t>utilise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physique de la </a:t>
            </a:r>
            <a:r>
              <a:rPr lang="en-US" dirty="0" err="1"/>
              <a:t>dynamique</a:t>
            </a:r>
            <a:r>
              <a:rPr lang="en-US" dirty="0"/>
              <a:t> des rigid bodies. (</a:t>
            </a:r>
            <a:r>
              <a:rPr lang="en-US" b="1" i="1" dirty="0"/>
              <a:t>rigid body dynamics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dirty="0" err="1"/>
              <a:t>C'est</a:t>
            </a:r>
            <a:r>
              <a:rPr lang="en-US" dirty="0"/>
              <a:t> un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permettant</a:t>
            </a:r>
            <a:r>
              <a:rPr lang="en-US" dirty="0"/>
              <a:t> de </a:t>
            </a:r>
            <a:r>
              <a:rPr lang="en-US" dirty="0" err="1"/>
              <a:t>calculer</a:t>
            </a:r>
            <a:r>
              <a:rPr lang="en-US" dirty="0"/>
              <a:t> des </a:t>
            </a:r>
            <a:r>
              <a:rPr lang="en-US" b="1" dirty="0"/>
              <a:t>interactions physiques </a:t>
            </a:r>
            <a:r>
              <a:rPr lang="en-US" dirty="0"/>
              <a:t>au </a:t>
            </a:r>
            <a:r>
              <a:rPr lang="en-US" dirty="0" err="1"/>
              <a:t>moyen</a:t>
            </a:r>
            <a:r>
              <a:rPr lang="en-US" dirty="0"/>
              <a:t> de</a:t>
            </a:r>
            <a:r>
              <a:rPr lang="en-US" b="1" dirty="0"/>
              <a:t> forces.</a:t>
            </a:r>
          </a:p>
          <a:p>
            <a:pPr marL="285750" indent="-285750">
              <a:buChar char="•"/>
            </a:pPr>
            <a:endParaRPr lang="en-US" b="1" dirty="0"/>
          </a:p>
          <a:p>
            <a:pPr marL="285750" indent="-285750">
              <a:buChar char="•"/>
            </a:pPr>
            <a:r>
              <a:rPr lang="en-US" dirty="0" err="1"/>
              <a:t>Cette</a:t>
            </a:r>
            <a:r>
              <a:rPr lang="en-US" dirty="0"/>
              <a:t> simulation </a:t>
            </a:r>
            <a:r>
              <a:rPr lang="en-US" dirty="0" err="1"/>
              <a:t>obéit</a:t>
            </a:r>
            <a:r>
              <a:rPr lang="en-US" dirty="0"/>
              <a:t> à la physique "</a:t>
            </a:r>
            <a:r>
              <a:rPr lang="en-US" dirty="0" err="1"/>
              <a:t>classique</a:t>
            </a:r>
            <a:r>
              <a:rPr lang="en-US" dirty="0"/>
              <a:t>" (</a:t>
            </a:r>
            <a:r>
              <a:rPr lang="en-US" dirty="0" err="1"/>
              <a:t>lois</a:t>
            </a:r>
            <a:r>
              <a:rPr lang="en-US" dirty="0"/>
              <a:t> de Newton) :</a:t>
            </a:r>
          </a:p>
          <a:p>
            <a:pPr marL="285750" indent="-285750">
              <a:buChar char="•"/>
            </a:pPr>
            <a:endParaRPr lang="en-US" b="1" dirty="0"/>
          </a:p>
          <a:p>
            <a:pPr marL="285750" indent="-285750">
              <a:buChar char="•"/>
            </a:pPr>
            <a:r>
              <a:rPr lang="en-US" b="1" dirty="0"/>
              <a:t>Principe </a:t>
            </a:r>
            <a:r>
              <a:rPr lang="en-US" b="1" dirty="0" err="1"/>
              <a:t>d'inertie</a:t>
            </a:r>
            <a:r>
              <a:rPr lang="en-US" b="1" dirty="0"/>
              <a:t> : </a:t>
            </a:r>
            <a:endParaRPr lang="en-US" sz="600" b="1" dirty="0"/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r>
              <a:rPr lang="en-US" sz="700" dirty="0">
                <a:latin typeface="Times New Roman"/>
                <a:cs typeface="Times New Roman"/>
              </a:rPr>
              <a:t>« Tout corps </a:t>
            </a:r>
            <a:r>
              <a:rPr lang="en-US" sz="700" dirty="0" err="1">
                <a:latin typeface="Times New Roman"/>
                <a:cs typeface="Times New Roman"/>
              </a:rPr>
              <a:t>persévère</a:t>
            </a:r>
            <a:r>
              <a:rPr lang="en-US" sz="700" dirty="0">
                <a:latin typeface="Times New Roman"/>
                <a:cs typeface="Times New Roman"/>
              </a:rPr>
              <a:t> dans son </a:t>
            </a:r>
            <a:r>
              <a:rPr lang="en-US" sz="700" dirty="0" err="1">
                <a:latin typeface="Times New Roman"/>
                <a:cs typeface="Times New Roman"/>
              </a:rPr>
              <a:t>état</a:t>
            </a:r>
            <a:r>
              <a:rPr lang="en-US" sz="700" dirty="0">
                <a:latin typeface="Times New Roman"/>
                <a:cs typeface="Times New Roman"/>
              </a:rPr>
              <a:t> de repos </a:t>
            </a:r>
            <a:r>
              <a:rPr lang="en-US" sz="700" dirty="0" err="1">
                <a:latin typeface="Times New Roman"/>
                <a:cs typeface="Times New Roman"/>
              </a:rPr>
              <a:t>ou</a:t>
            </a:r>
            <a:r>
              <a:rPr lang="en-US" sz="700" dirty="0">
                <a:latin typeface="Times New Roman"/>
                <a:cs typeface="Times New Roman"/>
              </a:rPr>
              <a:t> de </a:t>
            </a:r>
            <a:r>
              <a:rPr lang="en-US" sz="700" dirty="0" err="1">
                <a:latin typeface="Times New Roman"/>
                <a:cs typeface="Times New Roman"/>
              </a:rPr>
              <a:t>mouvement</a:t>
            </a:r>
            <a:r>
              <a:rPr lang="en-US" sz="700" dirty="0">
                <a:latin typeface="Times New Roman"/>
                <a:cs typeface="Times New Roman"/>
              </a:rPr>
              <a:t> </a:t>
            </a:r>
            <a:r>
              <a:rPr lang="en-US" sz="700" dirty="0" err="1">
                <a:latin typeface="Times New Roman"/>
                <a:cs typeface="Times New Roman"/>
              </a:rPr>
              <a:t>uniforme</a:t>
            </a:r>
            <a:r>
              <a:rPr lang="en-US" sz="700" dirty="0">
                <a:latin typeface="Times New Roman"/>
                <a:cs typeface="Times New Roman"/>
              </a:rPr>
              <a:t> </a:t>
            </a:r>
            <a:r>
              <a:rPr lang="en-US" sz="700" dirty="0" err="1">
                <a:latin typeface="Times New Roman"/>
                <a:cs typeface="Times New Roman"/>
              </a:rPr>
              <a:t>en</a:t>
            </a:r>
            <a:r>
              <a:rPr lang="en-US" sz="700" dirty="0">
                <a:latin typeface="Times New Roman"/>
                <a:cs typeface="Times New Roman"/>
              </a:rPr>
              <a:t> </a:t>
            </a:r>
            <a:r>
              <a:rPr lang="en-US" sz="700" dirty="0" err="1">
                <a:latin typeface="Times New Roman"/>
                <a:cs typeface="Times New Roman"/>
              </a:rPr>
              <a:t>ligne</a:t>
            </a:r>
            <a:r>
              <a:rPr lang="en-US" sz="700" dirty="0">
                <a:latin typeface="Times New Roman"/>
                <a:cs typeface="Times New Roman"/>
              </a:rPr>
              <a:t> droite, à </a:t>
            </a:r>
            <a:r>
              <a:rPr lang="en-US" sz="700" dirty="0" err="1">
                <a:latin typeface="Times New Roman"/>
                <a:cs typeface="Times New Roman"/>
              </a:rPr>
              <a:t>moins</a:t>
            </a:r>
            <a:r>
              <a:rPr lang="en-US" sz="700" dirty="0">
                <a:latin typeface="Times New Roman"/>
                <a:cs typeface="Times New Roman"/>
              </a:rPr>
              <a:t> </a:t>
            </a:r>
            <a:r>
              <a:rPr lang="en-US" sz="700" dirty="0" err="1">
                <a:latin typeface="Times New Roman"/>
                <a:cs typeface="Times New Roman"/>
              </a:rPr>
              <a:t>qu'il</a:t>
            </a:r>
            <a:r>
              <a:rPr lang="en-US" sz="700" dirty="0">
                <a:latin typeface="Times New Roman"/>
                <a:cs typeface="Times New Roman"/>
              </a:rPr>
              <a:t> ne </a:t>
            </a:r>
            <a:r>
              <a:rPr lang="en-US" sz="700" dirty="0" err="1">
                <a:latin typeface="Times New Roman"/>
                <a:cs typeface="Times New Roman"/>
              </a:rPr>
              <a:t>soit</a:t>
            </a:r>
            <a:r>
              <a:rPr lang="en-US" sz="700" dirty="0">
                <a:latin typeface="Times New Roman"/>
                <a:cs typeface="Times New Roman"/>
              </a:rPr>
              <a:t> </a:t>
            </a:r>
            <a:r>
              <a:rPr lang="en-US" sz="700" dirty="0" err="1">
                <a:latin typeface="Times New Roman"/>
                <a:cs typeface="Times New Roman"/>
              </a:rPr>
              <a:t>contraint</a:t>
            </a:r>
            <a:r>
              <a:rPr lang="en-US" sz="700" dirty="0">
                <a:latin typeface="Times New Roman"/>
                <a:cs typeface="Times New Roman"/>
              </a:rPr>
              <a:t>, par des forces </a:t>
            </a:r>
            <a:r>
              <a:rPr lang="en-US" sz="700" dirty="0" err="1">
                <a:latin typeface="Times New Roman"/>
                <a:cs typeface="Times New Roman"/>
              </a:rPr>
              <a:t>s'imprimant</a:t>
            </a:r>
            <a:r>
              <a:rPr lang="en-US" sz="700" dirty="0">
                <a:latin typeface="Times New Roman"/>
                <a:cs typeface="Times New Roman"/>
              </a:rPr>
              <a:t> sur </a:t>
            </a:r>
            <a:r>
              <a:rPr lang="en-US" sz="700" dirty="0" err="1">
                <a:latin typeface="Times New Roman"/>
                <a:cs typeface="Times New Roman"/>
              </a:rPr>
              <a:t>lui</a:t>
            </a:r>
            <a:r>
              <a:rPr lang="en-US" sz="700" dirty="0">
                <a:latin typeface="Times New Roman"/>
                <a:cs typeface="Times New Roman"/>
              </a:rPr>
              <a:t>, à changer </a:t>
            </a:r>
            <a:r>
              <a:rPr lang="en-US" sz="700" dirty="0" err="1">
                <a:latin typeface="Times New Roman"/>
                <a:cs typeface="Times New Roman"/>
              </a:rPr>
              <a:t>cet</a:t>
            </a:r>
            <a:r>
              <a:rPr lang="en-US" sz="700" dirty="0">
                <a:latin typeface="Times New Roman"/>
                <a:cs typeface="Times New Roman"/>
              </a:rPr>
              <a:t> </a:t>
            </a:r>
            <a:r>
              <a:rPr lang="en-US" sz="700" dirty="0" err="1">
                <a:latin typeface="Times New Roman"/>
                <a:cs typeface="Times New Roman"/>
              </a:rPr>
              <a:t>état</a:t>
            </a:r>
            <a:r>
              <a:rPr lang="en-US" sz="700" dirty="0">
                <a:latin typeface="Times New Roman"/>
                <a:cs typeface="Times New Roman"/>
              </a:rPr>
              <a:t>. »</a:t>
            </a:r>
            <a:endParaRPr lang="en-US" sz="700" dirty="0"/>
          </a:p>
          <a:p>
            <a:pPr marL="285750" indent="-285750">
              <a:buChar char="•"/>
            </a:pPr>
            <a:endParaRPr lang="en-US" b="1" dirty="0"/>
          </a:p>
          <a:p>
            <a:pPr marL="285750" indent="-285750">
              <a:buChar char="•"/>
            </a:pPr>
            <a:r>
              <a:rPr lang="en-US" b="1" dirty="0"/>
              <a:t>Principe </a:t>
            </a:r>
            <a:r>
              <a:rPr lang="en-US" b="1" dirty="0" err="1"/>
              <a:t>fondamental</a:t>
            </a:r>
            <a:r>
              <a:rPr lang="en-US" b="1" dirty="0"/>
              <a:t> de la </a:t>
            </a:r>
            <a:r>
              <a:rPr lang="en-US" b="1" dirty="0" err="1"/>
              <a:t>dynamique</a:t>
            </a:r>
            <a:r>
              <a:rPr lang="en-US" b="1" dirty="0"/>
              <a:t> :</a:t>
            </a:r>
          </a:p>
          <a:p>
            <a:endParaRPr lang="en-US" b="1" dirty="0"/>
          </a:p>
          <a:p>
            <a:r>
              <a:rPr lang="en-US" sz="700" dirty="0">
                <a:latin typeface="Times New Roman"/>
              </a:rPr>
              <a:t>« Dans un </a:t>
            </a:r>
            <a:r>
              <a:rPr lang="en-US" sz="700" dirty="0" err="1">
                <a:latin typeface="Times New Roman"/>
              </a:rPr>
              <a:t>référentiel</a:t>
            </a:r>
            <a:r>
              <a:rPr lang="en-US" sz="700" dirty="0">
                <a:latin typeface="Times New Roman"/>
              </a:rPr>
              <a:t> </a:t>
            </a:r>
            <a:r>
              <a:rPr lang="en-US" sz="700" dirty="0" err="1">
                <a:latin typeface="Times New Roman"/>
              </a:rPr>
              <a:t>galiléen</a:t>
            </a:r>
            <a:r>
              <a:rPr lang="en-US" sz="700" dirty="0">
                <a:latin typeface="Times New Roman"/>
              </a:rPr>
              <a:t>, </a:t>
            </a:r>
            <a:r>
              <a:rPr lang="en-US" sz="700" dirty="0" err="1">
                <a:latin typeface="Times New Roman"/>
              </a:rPr>
              <a:t>l'accélération</a:t>
            </a:r>
            <a:r>
              <a:rPr lang="en-US" sz="700" dirty="0">
                <a:latin typeface="Times New Roman"/>
              </a:rPr>
              <a:t> du </a:t>
            </a:r>
            <a:r>
              <a:rPr lang="en-US" sz="700" dirty="0" err="1">
                <a:latin typeface="Times New Roman"/>
              </a:rPr>
              <a:t>centre</a:t>
            </a:r>
            <a:r>
              <a:rPr lang="en-US" sz="700" dirty="0">
                <a:latin typeface="Times New Roman"/>
              </a:rPr>
              <a:t> </a:t>
            </a:r>
            <a:r>
              <a:rPr lang="en-US" sz="700" dirty="0" err="1">
                <a:latin typeface="Times New Roman"/>
              </a:rPr>
              <a:t>d'inertie</a:t>
            </a:r>
            <a:r>
              <a:rPr lang="en-US" sz="700" dirty="0">
                <a:latin typeface="Times New Roman"/>
              </a:rPr>
              <a:t> d'un </a:t>
            </a:r>
            <a:r>
              <a:rPr lang="en-US" sz="700" dirty="0" err="1">
                <a:latin typeface="Times New Roman"/>
              </a:rPr>
              <a:t>système</a:t>
            </a:r>
            <a:r>
              <a:rPr lang="en-US" sz="700" dirty="0">
                <a:latin typeface="Times New Roman"/>
              </a:rPr>
              <a:t> de masse m </a:t>
            </a:r>
            <a:r>
              <a:rPr lang="en-US" sz="700" dirty="0" err="1">
                <a:latin typeface="Times New Roman"/>
              </a:rPr>
              <a:t>constante</a:t>
            </a:r>
            <a:r>
              <a:rPr lang="en-US" sz="700" dirty="0">
                <a:latin typeface="Times New Roman"/>
              </a:rPr>
              <a:t> </a:t>
            </a:r>
            <a:r>
              <a:rPr lang="en-US" sz="700" dirty="0" err="1">
                <a:latin typeface="Times New Roman"/>
              </a:rPr>
              <a:t>est</a:t>
            </a:r>
            <a:r>
              <a:rPr lang="en-US" sz="700" dirty="0">
                <a:latin typeface="Times New Roman"/>
              </a:rPr>
              <a:t> </a:t>
            </a:r>
            <a:r>
              <a:rPr lang="en-US" sz="700" dirty="0" err="1">
                <a:latin typeface="Times New Roman"/>
              </a:rPr>
              <a:t>proportionnelle</a:t>
            </a:r>
            <a:r>
              <a:rPr lang="en-US" sz="700" dirty="0">
                <a:latin typeface="Times New Roman"/>
              </a:rPr>
              <a:t> à la </a:t>
            </a:r>
            <a:r>
              <a:rPr lang="en-US" sz="700" dirty="0" err="1">
                <a:latin typeface="Times New Roman"/>
              </a:rPr>
              <a:t>résultante</a:t>
            </a:r>
            <a:r>
              <a:rPr lang="en-US" sz="700" dirty="0">
                <a:latin typeface="Times New Roman"/>
              </a:rPr>
              <a:t> des forces </a:t>
            </a:r>
            <a:r>
              <a:rPr lang="en-US" sz="700" dirty="0" err="1">
                <a:latin typeface="Times New Roman"/>
              </a:rPr>
              <a:t>qu'il</a:t>
            </a:r>
            <a:r>
              <a:rPr lang="en-US" sz="700" dirty="0">
                <a:latin typeface="Times New Roman"/>
              </a:rPr>
              <a:t> </a:t>
            </a:r>
            <a:r>
              <a:rPr lang="en-US" sz="700" dirty="0" err="1">
                <a:latin typeface="Times New Roman"/>
              </a:rPr>
              <a:t>subit</a:t>
            </a:r>
            <a:r>
              <a:rPr lang="en-US" sz="700" dirty="0">
                <a:latin typeface="Times New Roman"/>
              </a:rPr>
              <a:t>, et </a:t>
            </a:r>
            <a:r>
              <a:rPr lang="en-US" sz="700" dirty="0" err="1">
                <a:latin typeface="Times New Roman"/>
              </a:rPr>
              <a:t>inversement</a:t>
            </a:r>
            <a:r>
              <a:rPr lang="en-US" sz="700" dirty="0">
                <a:latin typeface="Times New Roman"/>
              </a:rPr>
              <a:t> </a:t>
            </a:r>
            <a:r>
              <a:rPr lang="en-US" sz="700" dirty="0" err="1">
                <a:latin typeface="Times New Roman"/>
              </a:rPr>
              <a:t>proportionnelle</a:t>
            </a:r>
            <a:r>
              <a:rPr lang="en-US" sz="700" dirty="0">
                <a:latin typeface="Times New Roman"/>
              </a:rPr>
              <a:t> à m. »</a:t>
            </a:r>
          </a:p>
          <a:p>
            <a:r>
              <a:rPr lang="en-US" sz="1000" dirty="0">
                <a:latin typeface="Times New Roman"/>
              </a:rPr>
              <a:t> </a:t>
            </a:r>
            <a:r>
              <a:rPr lang="en-US" sz="1000" dirty="0" err="1">
                <a:latin typeface="Times New Roman"/>
              </a:rPr>
              <a:t>autrement</a:t>
            </a:r>
            <a:r>
              <a:rPr lang="en-US" sz="1000" dirty="0">
                <a:latin typeface="Times New Roman"/>
              </a:rPr>
              <a:t> </a:t>
            </a:r>
            <a:r>
              <a:rPr lang="en-US" sz="1000" dirty="0" err="1">
                <a:latin typeface="Times New Roman"/>
              </a:rPr>
              <a:t>dit</a:t>
            </a:r>
            <a:r>
              <a:rPr lang="en-US" sz="1000" dirty="0">
                <a:latin typeface="Times New Roman"/>
              </a:rPr>
              <a:t> :</a:t>
            </a:r>
            <a:r>
              <a:rPr lang="en-US" sz="1000" b="1" dirty="0">
                <a:latin typeface="Times New Roman"/>
              </a:rPr>
              <a:t> F = m x a</a:t>
            </a:r>
            <a:r>
              <a:rPr lang="en-US" sz="1000" dirty="0">
                <a:latin typeface="Times New Roman"/>
              </a:rPr>
              <a:t>  avec F la force </a:t>
            </a:r>
            <a:r>
              <a:rPr lang="en-US" sz="1000" dirty="0" err="1">
                <a:latin typeface="Times New Roman"/>
              </a:rPr>
              <a:t>appliquée</a:t>
            </a:r>
            <a:r>
              <a:rPr lang="en-US" sz="1000" dirty="0">
                <a:latin typeface="Times New Roman"/>
              </a:rPr>
              <a:t>, m la masse et a </a:t>
            </a:r>
            <a:r>
              <a:rPr lang="en-US" sz="1000" dirty="0" err="1">
                <a:latin typeface="Times New Roman"/>
              </a:rPr>
              <a:t>l'accélération</a:t>
            </a:r>
            <a:r>
              <a:rPr lang="en-US" sz="1000" dirty="0">
                <a:latin typeface="Times New Roman"/>
              </a:rPr>
              <a:t> </a:t>
            </a:r>
          </a:p>
          <a:p>
            <a:pPr marL="285750" indent="-285750">
              <a:buChar char="•"/>
            </a:pPr>
            <a:endParaRPr lang="en-US" b="1" dirty="0"/>
          </a:p>
          <a:p>
            <a:pPr marL="285750" indent="-285750">
              <a:buChar char="•"/>
            </a:pPr>
            <a:r>
              <a:rPr lang="en-US" b="1" dirty="0"/>
              <a:t>Principe </a:t>
            </a:r>
            <a:r>
              <a:rPr lang="en-US" b="1" dirty="0" err="1"/>
              <a:t>d'action-réaction</a:t>
            </a:r>
            <a:r>
              <a:rPr lang="en-US" b="1" dirty="0"/>
              <a:t> :</a:t>
            </a:r>
          </a:p>
          <a:p>
            <a:pPr marL="285750" indent="-285750">
              <a:buChar char="•"/>
            </a:pPr>
            <a:r>
              <a:rPr lang="en-US" sz="900" dirty="0">
                <a:latin typeface="Times New Roman"/>
              </a:rPr>
              <a:t>« </a:t>
            </a:r>
            <a:r>
              <a:rPr lang="en-US" sz="900" dirty="0" err="1">
                <a:latin typeface="Times New Roman"/>
              </a:rPr>
              <a:t>L'action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est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toujours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égale</a:t>
            </a:r>
            <a:r>
              <a:rPr lang="en-US" sz="900" dirty="0">
                <a:latin typeface="Times New Roman"/>
              </a:rPr>
              <a:t> à la </a:t>
            </a:r>
            <a:r>
              <a:rPr lang="en-US" sz="900" dirty="0" err="1">
                <a:latin typeface="Times New Roman"/>
              </a:rPr>
              <a:t>réaction</a:t>
            </a:r>
            <a:r>
              <a:rPr lang="en-US" sz="900" dirty="0">
                <a:latin typeface="Times New Roman"/>
              </a:rPr>
              <a:t> ; </a:t>
            </a:r>
            <a:r>
              <a:rPr lang="en-US" sz="900" dirty="0" err="1">
                <a:latin typeface="Times New Roman"/>
              </a:rPr>
              <a:t>c'est</a:t>
            </a:r>
            <a:r>
              <a:rPr lang="en-US" sz="900" dirty="0">
                <a:latin typeface="Times New Roman"/>
              </a:rPr>
              <a:t>-à-dire que les actions de deux corps </a:t>
            </a:r>
            <a:r>
              <a:rPr lang="en-US" sz="900" dirty="0" err="1">
                <a:latin typeface="Times New Roman"/>
              </a:rPr>
              <a:t>l'un</a:t>
            </a:r>
            <a:r>
              <a:rPr lang="en-US" sz="900" dirty="0">
                <a:latin typeface="Times New Roman"/>
              </a:rPr>
              <a:t> sur </a:t>
            </a:r>
            <a:r>
              <a:rPr lang="en-US" sz="900" dirty="0" err="1">
                <a:latin typeface="Times New Roman"/>
              </a:rPr>
              <a:t>l'autre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sont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toujours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égales</a:t>
            </a:r>
            <a:r>
              <a:rPr lang="en-US" sz="900" dirty="0">
                <a:latin typeface="Times New Roman"/>
              </a:rPr>
              <a:t> et de </a:t>
            </a:r>
            <a:r>
              <a:rPr lang="en-US" sz="900" dirty="0" err="1">
                <a:latin typeface="Times New Roman"/>
              </a:rPr>
              <a:t>sens</a:t>
            </a:r>
            <a:r>
              <a:rPr lang="en-US" sz="900" dirty="0">
                <a:latin typeface="Times New Roman"/>
              </a:rPr>
              <a:t> </a:t>
            </a:r>
            <a:r>
              <a:rPr lang="en-US" sz="900" dirty="0" err="1">
                <a:latin typeface="Times New Roman"/>
              </a:rPr>
              <a:t>contraires</a:t>
            </a:r>
            <a:r>
              <a:rPr lang="en-US" sz="900" dirty="0">
                <a:latin typeface="Times New Roman"/>
              </a:rPr>
              <a:t>. »</a:t>
            </a:r>
            <a:endParaRPr lang="en-US" sz="900" b="1" dirty="0">
              <a:latin typeface="Times New Roman"/>
            </a:endParaRPr>
          </a:p>
          <a:p>
            <a:pPr marL="285750" indent="-285750">
              <a:buChar char="•"/>
            </a:pPr>
            <a:endParaRPr lang="en-US" sz="600" dirty="0"/>
          </a:p>
          <a:p>
            <a:pPr marL="285750" indent="-285750">
              <a:buChar char="•"/>
            </a:pPr>
            <a:r>
              <a:rPr lang="en-US" sz="700" dirty="0" err="1"/>
              <a:t>Lorsqu'un</a:t>
            </a:r>
            <a:r>
              <a:rPr lang="en-US" sz="700" dirty="0"/>
              <a:t> corps </a:t>
            </a:r>
            <a:r>
              <a:rPr lang="en-US" sz="700" dirty="0" err="1"/>
              <a:t>exerce</a:t>
            </a:r>
            <a:r>
              <a:rPr lang="en-US" sz="700" dirty="0"/>
              <a:t> </a:t>
            </a:r>
            <a:r>
              <a:rPr lang="en-US" sz="700" dirty="0" err="1"/>
              <a:t>une</a:t>
            </a:r>
            <a:r>
              <a:rPr lang="en-US" sz="700" dirty="0"/>
              <a:t> force sur un </a:t>
            </a:r>
            <a:r>
              <a:rPr lang="en-US" sz="700" dirty="0" err="1"/>
              <a:t>autre</a:t>
            </a:r>
            <a:r>
              <a:rPr lang="en-US" sz="700" dirty="0"/>
              <a:t>, le </a:t>
            </a:r>
            <a:r>
              <a:rPr lang="en-US" sz="700" dirty="0" err="1"/>
              <a:t>deuxième</a:t>
            </a:r>
            <a:r>
              <a:rPr lang="en-US" sz="700" dirty="0"/>
              <a:t> </a:t>
            </a:r>
            <a:r>
              <a:rPr lang="en-US" sz="700" dirty="0" err="1"/>
              <a:t>exerce</a:t>
            </a:r>
            <a:r>
              <a:rPr lang="en-US" sz="700" dirty="0"/>
              <a:t> </a:t>
            </a:r>
            <a:r>
              <a:rPr lang="en-US" sz="700" dirty="0" err="1"/>
              <a:t>une</a:t>
            </a:r>
            <a:r>
              <a:rPr lang="en-US" sz="700" dirty="0"/>
              <a:t> force de </a:t>
            </a:r>
            <a:r>
              <a:rPr lang="en-US" sz="700" dirty="0" err="1"/>
              <a:t>même</a:t>
            </a:r>
            <a:r>
              <a:rPr lang="en-US" sz="700" dirty="0"/>
              <a:t> </a:t>
            </a:r>
            <a:r>
              <a:rPr lang="en-US" sz="700" dirty="0" err="1"/>
              <a:t>ampleur</a:t>
            </a:r>
            <a:r>
              <a:rPr lang="en-US" sz="700" dirty="0"/>
              <a:t> et de direction </a:t>
            </a:r>
            <a:r>
              <a:rPr lang="en-US" sz="700" dirty="0" err="1"/>
              <a:t>opposée</a:t>
            </a:r>
            <a:r>
              <a:rPr lang="en-US" sz="700" dirty="0"/>
              <a:t> sur le premier.</a:t>
            </a:r>
            <a:endParaRPr lang="en-US" sz="700" dirty="0">
              <a:latin typeface="Times New Roman"/>
            </a:endParaRPr>
          </a:p>
          <a:p>
            <a:pPr marL="285750" indent="-285750">
              <a:buChar char="•"/>
            </a:pPr>
            <a:endParaRPr lang="en-US" sz="700" dirty="0">
              <a:latin typeface="Times New Roman"/>
            </a:endParaRPr>
          </a:p>
          <a:p>
            <a:pPr marL="285750" indent="-285750">
              <a:buChar char="•"/>
            </a:pPr>
            <a:endParaRPr lang="en-US" sz="700" dirty="0">
              <a:latin typeface="Times New Roman"/>
            </a:endParaRPr>
          </a:p>
          <a:p>
            <a:pPr marL="285750" indent="-285750">
              <a:buChar char="•"/>
            </a:pPr>
            <a:endParaRPr lang="en-US" sz="600" b="1" dirty="0"/>
          </a:p>
          <a:p>
            <a:pPr marL="285750" indent="-285750">
              <a:buChar char="•"/>
            </a:pPr>
            <a:endParaRPr lang="en-US" sz="600" b="1" dirty="0"/>
          </a:p>
        </p:txBody>
      </p:sp>
      <p:pic>
        <p:nvPicPr>
          <p:cNvPr id="3" name="Picture 4" descr="A picture containing man, person, text, book&#10;&#10;Description generated with very high confidence">
            <a:extLst>
              <a:ext uri="{FF2B5EF4-FFF2-40B4-BE49-F238E27FC236}">
                <a16:creationId xmlns:a16="http://schemas.microsoft.com/office/drawing/2014/main" id="{54EC28D7-2335-40F3-AB68-34C292F7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7" y="2218423"/>
            <a:ext cx="1784132" cy="2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 Platformer : Physics 101 : Rigid Body Dynamics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5E5F7-BD7C-4285-A5F3-CFFB6ACA3EA9}"/>
              </a:ext>
            </a:extLst>
          </p:cNvPr>
          <p:cNvSpPr txBox="1"/>
          <p:nvPr/>
        </p:nvSpPr>
        <p:spPr>
          <a:xfrm>
            <a:off x="250934" y="714046"/>
            <a:ext cx="8602716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La </a:t>
            </a:r>
            <a:r>
              <a:rPr lang="en-US" dirty="0" err="1"/>
              <a:t>plupart</a:t>
            </a:r>
            <a:r>
              <a:rPr lang="en-US" dirty="0"/>
              <a:t> des simulations physiques real time </a:t>
            </a:r>
            <a:r>
              <a:rPr lang="en-US" dirty="0" err="1"/>
              <a:t>utilisent</a:t>
            </a:r>
            <a:r>
              <a:rPr lang="en-US" dirty="0"/>
              <a:t> des </a:t>
            </a:r>
            <a:r>
              <a:rPr lang="en-US" b="1" dirty="0"/>
              <a:t>rigid bodies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Un rigid body </a:t>
            </a:r>
            <a:r>
              <a:rPr lang="en-US" dirty="0" err="1"/>
              <a:t>est</a:t>
            </a:r>
            <a:r>
              <a:rPr lang="en-US" dirty="0"/>
              <a:t> :</a:t>
            </a:r>
          </a:p>
          <a:p>
            <a:pPr marL="285750" indent="-285750">
              <a:buChar char="•"/>
            </a:pPr>
            <a:r>
              <a:rPr lang="en-US" dirty="0" err="1"/>
              <a:t>Indéformable</a:t>
            </a:r>
            <a:r>
              <a:rPr lang="en-US" dirty="0"/>
              <a:t> (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forme</a:t>
            </a:r>
            <a:r>
              <a:rPr lang="en-US" dirty="0"/>
              <a:t> ne change pas)</a:t>
            </a:r>
          </a:p>
          <a:p>
            <a:pPr marL="285750" indent="-285750">
              <a:buChar char="•"/>
            </a:pPr>
            <a:r>
              <a:rPr lang="en-US" dirty="0"/>
              <a:t>À masse </a:t>
            </a:r>
            <a:r>
              <a:rPr lang="en-US" dirty="0" err="1"/>
              <a:t>constante</a:t>
            </a:r>
            <a:r>
              <a:rPr lang="en-US" dirty="0"/>
              <a:t> (son </a:t>
            </a:r>
            <a:r>
              <a:rPr lang="en-US" dirty="0" err="1"/>
              <a:t>poids</a:t>
            </a:r>
            <a:r>
              <a:rPr lang="en-US" dirty="0"/>
              <a:t> ne change pas)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Les corps </a:t>
            </a:r>
            <a:r>
              <a:rPr lang="en-US" dirty="0" err="1"/>
              <a:t>parfaitement</a:t>
            </a:r>
            <a:r>
              <a:rPr lang="en-US" dirty="0"/>
              <a:t> </a:t>
            </a:r>
            <a:r>
              <a:rPr lang="en-US" dirty="0" err="1"/>
              <a:t>rigides</a:t>
            </a:r>
            <a:r>
              <a:rPr lang="en-US" dirty="0"/>
              <a:t> </a:t>
            </a:r>
            <a:r>
              <a:rPr lang="en-US" dirty="0" err="1"/>
              <a:t>n'existent</a:t>
            </a:r>
            <a:r>
              <a:rPr lang="en-US" dirty="0"/>
              <a:t> pas dans la </a:t>
            </a:r>
            <a:r>
              <a:rPr lang="en-US" dirty="0" err="1"/>
              <a:t>vraie</a:t>
            </a:r>
            <a:r>
              <a:rPr lang="en-US" dirty="0"/>
              <a:t> vie</a:t>
            </a:r>
          </a:p>
          <a:p>
            <a:pPr marL="285750" indent="-285750">
              <a:buChar char="•"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simplifient</a:t>
            </a:r>
            <a:r>
              <a:rPr lang="en-US" dirty="0"/>
              <a:t> les </a:t>
            </a:r>
            <a:r>
              <a:rPr lang="en-US" dirty="0" err="1"/>
              <a:t>calculs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gardant </a:t>
            </a:r>
            <a:r>
              <a:rPr lang="en-US" dirty="0" err="1"/>
              <a:t>une</a:t>
            </a:r>
            <a:r>
              <a:rPr lang="en-US" dirty="0"/>
              <a:t> bonne approximation du </a:t>
            </a:r>
            <a:r>
              <a:rPr lang="en-US" dirty="0" err="1"/>
              <a:t>réel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D'autres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plus complexes :</a:t>
            </a:r>
          </a:p>
          <a:p>
            <a:pPr marL="285750" indent="-285750">
              <a:buChar char="•"/>
            </a:pPr>
            <a:r>
              <a:rPr lang="en-US" dirty="0"/>
              <a:t>Soft bodies (cloth, goo...) : corps </a:t>
            </a:r>
            <a:r>
              <a:rPr lang="en-US" dirty="0" err="1"/>
              <a:t>déformables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Fluids : </a:t>
            </a:r>
            <a:r>
              <a:rPr lang="en-US" dirty="0" err="1"/>
              <a:t>simulent</a:t>
            </a:r>
            <a:r>
              <a:rPr lang="en-US" dirty="0"/>
              <a:t> la </a:t>
            </a:r>
            <a:r>
              <a:rPr lang="en-US" dirty="0" err="1"/>
              <a:t>mécanique</a:t>
            </a:r>
            <a:r>
              <a:rPr lang="en-US" dirty="0"/>
              <a:t> des </a:t>
            </a:r>
            <a:r>
              <a:rPr lang="en-US" dirty="0" err="1"/>
              <a:t>fluides</a:t>
            </a:r>
            <a:r>
              <a:rPr lang="en-US" dirty="0"/>
              <a:t> (</a:t>
            </a:r>
            <a:r>
              <a:rPr lang="en-US" dirty="0" err="1"/>
              <a:t>équations</a:t>
            </a:r>
            <a:r>
              <a:rPr lang="en-US" dirty="0"/>
              <a:t> de </a:t>
            </a:r>
            <a:r>
              <a:rPr lang="en-US" dirty="0" err="1"/>
              <a:t>Navier</a:t>
            </a:r>
            <a:r>
              <a:rPr lang="en-US" dirty="0"/>
              <a:t>-Stokes)</a:t>
            </a:r>
          </a:p>
          <a:p>
            <a:pPr marL="285750" indent="-285750">
              <a:buChar char="•"/>
            </a:pPr>
            <a:r>
              <a:rPr lang="en-US" dirty="0"/>
              <a:t>Magnets : Physique des interactions </a:t>
            </a:r>
            <a:r>
              <a:rPr lang="en-US" dirty="0" err="1"/>
              <a:t>magnétiques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>
              <a:buChar char="•"/>
            </a:pPr>
            <a:endParaRPr lang="en-US" dirty="0"/>
          </a:p>
          <a:p>
            <a:pPr>
              <a:buChar char="•"/>
            </a:pPr>
            <a:r>
              <a:rPr lang="en-US" dirty="0">
                <a:hlinkClick r:id="rId3"/>
              </a:rPr>
              <a:t>https://threejs.org/examples/#physics_ammo_volume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BC0BA67F-6854-4564-80E6-B7B1FE715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79" y="1496296"/>
            <a:ext cx="1711873" cy="1001342"/>
          </a:xfrm>
          <a:prstGeom prst="rect">
            <a:avLst/>
          </a:prstGeom>
        </p:spPr>
      </p:pic>
      <p:pic>
        <p:nvPicPr>
          <p:cNvPr id="3" name="Picture 4" descr="A picture containing table, photo, monitor, blue&#10;&#10;Description generated with very high confidence">
            <a:extLst>
              <a:ext uri="{FF2B5EF4-FFF2-40B4-BE49-F238E27FC236}">
                <a16:creationId xmlns:a16="http://schemas.microsoft.com/office/drawing/2014/main" id="{F6D6DBCA-8D36-4E10-ACB1-C7DFF3C08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63" y="2839223"/>
            <a:ext cx="1954925" cy="1179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F32F5-92FF-4172-8226-4C69BCB2BC88}"/>
              </a:ext>
            </a:extLst>
          </p:cNvPr>
          <p:cNvSpPr txBox="1"/>
          <p:nvPr/>
        </p:nvSpPr>
        <p:spPr>
          <a:xfrm>
            <a:off x="7450521" y="249423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Soft 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ADE59-333A-4F02-B515-944A0A89B646}"/>
              </a:ext>
            </a:extLst>
          </p:cNvPr>
          <p:cNvSpPr txBox="1"/>
          <p:nvPr/>
        </p:nvSpPr>
        <p:spPr>
          <a:xfrm>
            <a:off x="7338848" y="405765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Fluid simulation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43E40-0DC3-49C1-A0E9-38A104A83494}"/>
              </a:ext>
            </a:extLst>
          </p:cNvPr>
          <p:cNvSpPr txBox="1"/>
          <p:nvPr/>
        </p:nvSpPr>
        <p:spPr>
          <a:xfrm>
            <a:off x="237797" y="700908"/>
            <a:ext cx="8766940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La </a:t>
            </a:r>
            <a:r>
              <a:rPr lang="en-US" dirty="0" err="1"/>
              <a:t>dynamique</a:t>
            </a:r>
            <a:r>
              <a:rPr lang="en-US" dirty="0"/>
              <a:t> des rigid bodies (le </a:t>
            </a:r>
            <a:r>
              <a:rPr lang="en-US" dirty="0" err="1"/>
              <a:t>mouvement</a:t>
            </a:r>
            <a:r>
              <a:rPr lang="en-US" dirty="0"/>
              <a:t>)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divisée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deux </a:t>
            </a:r>
            <a:r>
              <a:rPr lang="en-US" dirty="0" err="1"/>
              <a:t>composantes</a:t>
            </a:r>
            <a:r>
              <a:rPr lang="en-US" dirty="0"/>
              <a:t> :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b="1" dirty="0"/>
              <a:t>Linear dynamics</a:t>
            </a:r>
            <a:r>
              <a:rPr lang="en-US" dirty="0"/>
              <a:t> : </a:t>
            </a:r>
            <a:r>
              <a:rPr lang="en-US" b="1" dirty="0"/>
              <a:t>Position </a:t>
            </a:r>
            <a:r>
              <a:rPr lang="en-US" dirty="0"/>
              <a:t>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vélocité</a:t>
            </a:r>
            <a:r>
              <a:rPr lang="en-US" dirty="0"/>
              <a:t> (</a:t>
            </a:r>
            <a:r>
              <a:rPr lang="en-US" b="1" dirty="0"/>
              <a:t>linear velocity</a:t>
            </a:r>
            <a:r>
              <a:rPr lang="en-US" dirty="0"/>
              <a:t> = </a:t>
            </a:r>
            <a:r>
              <a:rPr lang="en-US" dirty="0" err="1"/>
              <a:t>vitesse</a:t>
            </a:r>
            <a:r>
              <a:rPr lang="en-US" dirty="0"/>
              <a:t> et direction du </a:t>
            </a:r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m/s )</a:t>
            </a:r>
          </a:p>
          <a:p>
            <a:pPr marL="285750" indent="-285750">
              <a:buChar char="•"/>
            </a:pPr>
            <a:r>
              <a:rPr lang="en-US" dirty="0" err="1"/>
              <a:t>Accélération</a:t>
            </a:r>
            <a:r>
              <a:rPr lang="en-US" dirty="0"/>
              <a:t> = </a:t>
            </a:r>
            <a:r>
              <a:rPr lang="en-US" dirty="0" err="1"/>
              <a:t>évolution</a:t>
            </a:r>
            <a:r>
              <a:rPr lang="en-US" dirty="0"/>
              <a:t> de la </a:t>
            </a:r>
            <a:r>
              <a:rPr lang="en-US" dirty="0" err="1"/>
              <a:t>vélocité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La « variation, par </a:t>
            </a:r>
            <a:r>
              <a:rPr lang="en-US" dirty="0" err="1"/>
              <a:t>seconde</a:t>
            </a:r>
            <a:r>
              <a:rPr lang="en-US" dirty="0"/>
              <a:t>, des </a:t>
            </a:r>
            <a:r>
              <a:rPr lang="en-US" dirty="0" err="1"/>
              <a:t>mètres</a:t>
            </a:r>
            <a:r>
              <a:rPr lang="en-US" dirty="0"/>
              <a:t> par </a:t>
            </a:r>
            <a:r>
              <a:rPr lang="en-US" dirty="0" err="1"/>
              <a:t>seconde</a:t>
            </a:r>
            <a:r>
              <a:rPr lang="en-US" dirty="0"/>
              <a:t> », </a:t>
            </a:r>
            <a:r>
              <a:rPr lang="en-US" dirty="0" err="1"/>
              <a:t>soit</a:t>
            </a:r>
            <a:r>
              <a:rPr lang="en-US" dirty="0"/>
              <a:t> des « (</a:t>
            </a:r>
            <a:r>
              <a:rPr lang="en-US" dirty="0" err="1"/>
              <a:t>mètres</a:t>
            </a:r>
            <a:r>
              <a:rPr lang="en-US" dirty="0"/>
              <a:t> par </a:t>
            </a:r>
            <a:r>
              <a:rPr lang="en-US" dirty="0" err="1"/>
              <a:t>seconde</a:t>
            </a:r>
            <a:r>
              <a:rPr lang="en-US" dirty="0"/>
              <a:t>) par </a:t>
            </a:r>
            <a:r>
              <a:rPr lang="en-US" dirty="0" err="1"/>
              <a:t>seconde</a:t>
            </a:r>
            <a:r>
              <a:rPr lang="en-US" dirty="0"/>
              <a:t> », (m/s)/s ; que </a:t>
            </a:r>
            <a:r>
              <a:rPr lang="en-US" dirty="0" err="1"/>
              <a:t>l'on</a:t>
            </a:r>
            <a:r>
              <a:rPr lang="en-US" dirty="0"/>
              <a:t> </a:t>
            </a:r>
            <a:r>
              <a:rPr lang="en-US" dirty="0" err="1"/>
              <a:t>appelle</a:t>
            </a:r>
            <a:r>
              <a:rPr lang="en-US" dirty="0"/>
              <a:t> « </a:t>
            </a:r>
            <a:r>
              <a:rPr lang="en-US" dirty="0" err="1"/>
              <a:t>mètres</a:t>
            </a:r>
            <a:r>
              <a:rPr lang="en-US" dirty="0"/>
              <a:t> par </a:t>
            </a:r>
            <a:r>
              <a:rPr lang="en-US" dirty="0" err="1"/>
              <a:t>seconde</a:t>
            </a:r>
            <a:r>
              <a:rPr lang="en-US" dirty="0"/>
              <a:t> au </a:t>
            </a:r>
            <a:r>
              <a:rPr lang="en-US" dirty="0" err="1"/>
              <a:t>carré</a:t>
            </a:r>
            <a:r>
              <a:rPr lang="en-US" dirty="0"/>
              <a:t> » (m/s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sz="1200" dirty="0"/>
              <a:t>La position d'un rigid body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tout </a:t>
            </a:r>
            <a:r>
              <a:rPr lang="en-US" sz="1200" dirty="0" err="1"/>
              <a:t>celle</a:t>
            </a:r>
            <a:r>
              <a:rPr lang="en-US" sz="1200" dirty="0"/>
              <a:t> de son </a:t>
            </a:r>
            <a:r>
              <a:rPr lang="en-US" sz="1200" dirty="0" err="1"/>
              <a:t>centre</a:t>
            </a:r>
            <a:r>
              <a:rPr lang="en-US" sz="1200" dirty="0"/>
              <a:t> </a:t>
            </a:r>
            <a:r>
              <a:rPr lang="en-US" sz="1200" dirty="0" err="1"/>
              <a:t>d'inertie</a:t>
            </a:r>
            <a:r>
              <a:rPr lang="en-US" sz="1200" dirty="0"/>
              <a:t> (aka. </a:t>
            </a:r>
            <a:r>
              <a:rPr lang="en-US" sz="1200" dirty="0" err="1"/>
              <a:t>centre</a:t>
            </a:r>
            <a:r>
              <a:rPr lang="en-US" sz="1200" dirty="0"/>
              <a:t> de masse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b="1" dirty="0"/>
              <a:t>center of mass</a:t>
            </a:r>
            <a:r>
              <a:rPr lang="en-US" sz="1200" dirty="0"/>
              <a:t>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dirty="0"/>
              <a:t>On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qu'un</a:t>
            </a:r>
            <a:r>
              <a:rPr lang="en-US" dirty="0"/>
              <a:t> rigid body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b="1" dirty="0" err="1"/>
              <a:t>uniforme</a:t>
            </a:r>
            <a:r>
              <a:rPr lang="en-US" dirty="0"/>
              <a:t> car on </a:t>
            </a:r>
            <a:r>
              <a:rPr lang="en-US" dirty="0" err="1"/>
              <a:t>considère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masse </a:t>
            </a:r>
            <a:r>
              <a:rPr lang="en-US" dirty="0" err="1"/>
              <a:t>uniformément</a:t>
            </a:r>
            <a:r>
              <a:rPr lang="en-US" dirty="0"/>
              <a:t> </a:t>
            </a:r>
            <a:r>
              <a:rPr lang="en-US" dirty="0" err="1"/>
              <a:t>répartie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Son </a:t>
            </a:r>
            <a:r>
              <a:rPr lang="en-US" dirty="0" err="1"/>
              <a:t>centre</a:t>
            </a:r>
            <a:r>
              <a:rPr lang="en-US" dirty="0"/>
              <a:t> de masse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également</a:t>
            </a:r>
            <a:r>
              <a:rPr lang="en-US" dirty="0"/>
              <a:t> le </a:t>
            </a:r>
            <a:r>
              <a:rPr lang="en-US" dirty="0" err="1"/>
              <a:t>centre</a:t>
            </a:r>
            <a:r>
              <a:rPr lang="en-US" dirty="0"/>
              <a:t> </a:t>
            </a:r>
            <a:r>
              <a:rPr lang="en-US" dirty="0" err="1"/>
              <a:t>géométrique</a:t>
            </a:r>
            <a:r>
              <a:rPr lang="en-US" dirty="0"/>
              <a:t> de </a:t>
            </a:r>
            <a:r>
              <a:rPr lang="en-US" dirty="0" err="1"/>
              <a:t>l'objet</a:t>
            </a:r>
            <a:r>
              <a:rPr lang="en-US" dirty="0"/>
              <a:t>.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E7D85B-A004-4907-8429-9D8835A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04" y="2075006"/>
            <a:ext cx="3833648" cy="579643"/>
          </a:xfrm>
          <a:prstGeom prst="rect">
            <a:avLst/>
          </a:prstGeom>
        </p:spPr>
      </p:pic>
      <p:pic>
        <p:nvPicPr>
          <p:cNvPr id="7" name="Picture 7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97B6958D-53B8-4AA8-A1A3-3974E9AD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78" y="1868624"/>
            <a:ext cx="3065079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43E40-0DC3-49C1-A0E9-38A104A83494}"/>
              </a:ext>
            </a:extLst>
          </p:cNvPr>
          <p:cNvSpPr txBox="1"/>
          <p:nvPr/>
        </p:nvSpPr>
        <p:spPr>
          <a:xfrm>
            <a:off x="237797" y="700908"/>
            <a:ext cx="8766940" cy="30931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La </a:t>
            </a:r>
            <a:r>
              <a:rPr lang="en-US" dirty="0" err="1"/>
              <a:t>dynamique</a:t>
            </a:r>
            <a:r>
              <a:rPr lang="en-US" dirty="0"/>
              <a:t> des rigid bodies (le </a:t>
            </a:r>
            <a:r>
              <a:rPr lang="en-US" dirty="0" err="1"/>
              <a:t>mouvement</a:t>
            </a:r>
            <a:r>
              <a:rPr lang="en-US" dirty="0"/>
              <a:t>)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divisée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deux </a:t>
            </a:r>
            <a:r>
              <a:rPr lang="en-US" dirty="0" err="1"/>
              <a:t>composantes</a:t>
            </a:r>
            <a:r>
              <a:rPr lang="en-US" dirty="0"/>
              <a:t> :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Linear dynamics</a:t>
            </a:r>
            <a:r>
              <a:rPr lang="en-US" dirty="0"/>
              <a:t> : </a:t>
            </a:r>
            <a:r>
              <a:rPr lang="en-US" b="1" dirty="0"/>
              <a:t>Position </a:t>
            </a:r>
            <a:r>
              <a:rPr lang="en-US" dirty="0"/>
              <a:t>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vélocité</a:t>
            </a:r>
            <a:r>
              <a:rPr lang="en-US" dirty="0"/>
              <a:t> (</a:t>
            </a:r>
            <a:r>
              <a:rPr lang="en-US" b="1" dirty="0"/>
              <a:t>linear velocity</a:t>
            </a:r>
            <a:r>
              <a:rPr lang="en-US" dirty="0"/>
              <a:t> = </a:t>
            </a:r>
            <a:r>
              <a:rPr lang="en-US" dirty="0" err="1"/>
              <a:t>vitesse</a:t>
            </a:r>
            <a:r>
              <a:rPr lang="en-US" dirty="0"/>
              <a:t> et direction du </a:t>
            </a:r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m/s )</a:t>
            </a:r>
          </a:p>
          <a:p>
            <a:pPr marL="285750" indent="-285750">
              <a:buChar char="•"/>
            </a:pPr>
            <a:r>
              <a:rPr lang="en-US" dirty="0" err="1"/>
              <a:t>Accélération</a:t>
            </a:r>
            <a:r>
              <a:rPr lang="en-US" dirty="0"/>
              <a:t> = </a:t>
            </a:r>
            <a:r>
              <a:rPr lang="en-US" dirty="0" err="1"/>
              <a:t>évolution</a:t>
            </a:r>
            <a:r>
              <a:rPr lang="en-US" dirty="0"/>
              <a:t> de la </a:t>
            </a:r>
            <a:r>
              <a:rPr lang="en-US" dirty="0" err="1"/>
              <a:t>vélocité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b="1" dirty="0"/>
              <a:t>Angular dynamics</a:t>
            </a:r>
            <a:r>
              <a:rPr lang="en-US" dirty="0"/>
              <a:t> : </a:t>
            </a:r>
            <a:r>
              <a:rPr lang="en-US" b="1" dirty="0"/>
              <a:t>Rotation </a:t>
            </a:r>
            <a:r>
              <a:rPr lang="en-US" dirty="0"/>
              <a:t>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vélocité</a:t>
            </a:r>
            <a:r>
              <a:rPr lang="en-US" dirty="0"/>
              <a:t> (</a:t>
            </a:r>
            <a:r>
              <a:rPr lang="en-US" b="1" dirty="0"/>
              <a:t>angular velocity</a:t>
            </a:r>
            <a:r>
              <a:rPr lang="en-US" dirty="0"/>
              <a:t> = </a:t>
            </a:r>
            <a:r>
              <a:rPr lang="en-US" dirty="0" err="1"/>
              <a:t>vitesse</a:t>
            </a:r>
            <a:r>
              <a:rPr lang="en-US" dirty="0"/>
              <a:t> et </a:t>
            </a:r>
            <a:r>
              <a:rPr lang="en-US" dirty="0" err="1"/>
              <a:t>sens</a:t>
            </a:r>
            <a:r>
              <a:rPr lang="en-US" dirty="0"/>
              <a:t> de rotation </a:t>
            </a:r>
            <a:r>
              <a:rPr lang="en-US" dirty="0" err="1"/>
              <a:t>en</a:t>
            </a:r>
            <a:r>
              <a:rPr lang="en-US" dirty="0"/>
              <a:t> rad/s)</a:t>
            </a:r>
          </a:p>
          <a:p>
            <a:pPr marL="285750" indent="-285750">
              <a:buChar char="•"/>
            </a:pPr>
            <a:r>
              <a:rPr lang="en-US" dirty="0" err="1"/>
              <a:t>Accélération</a:t>
            </a:r>
            <a:r>
              <a:rPr lang="en-US" dirty="0"/>
              <a:t> </a:t>
            </a:r>
            <a:r>
              <a:rPr lang="en-US" dirty="0" err="1"/>
              <a:t>angulaire</a:t>
            </a:r>
            <a:r>
              <a:rPr lang="en-US" dirty="0"/>
              <a:t> = </a:t>
            </a:r>
            <a:r>
              <a:rPr lang="en-US" dirty="0" err="1"/>
              <a:t>évolution</a:t>
            </a:r>
            <a:r>
              <a:rPr lang="en-US" dirty="0"/>
              <a:t> de la rotation,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radians</a:t>
            </a:r>
            <a:r>
              <a:rPr lang="en-US" dirty="0"/>
              <a:t> par </a:t>
            </a:r>
            <a:r>
              <a:rPr lang="en-US" dirty="0" err="1">
                <a:hlinkClick r:id="rId4"/>
              </a:rPr>
              <a:t>seconde</a:t>
            </a:r>
            <a:r>
              <a:rPr lang="en-US" dirty="0"/>
              <a:t> </a:t>
            </a:r>
            <a:r>
              <a:rPr lang="en-US" dirty="0" err="1"/>
              <a:t>carrée</a:t>
            </a:r>
            <a:r>
              <a:rPr lang="en-US" dirty="0"/>
              <a:t> - rad/s</a:t>
            </a:r>
            <a:r>
              <a:rPr lang="en-US" baseline="30000" dirty="0"/>
              <a:t>2 </a:t>
            </a:r>
            <a:endParaRPr lang="en-US" dirty="0"/>
          </a:p>
          <a:p>
            <a:pPr marL="285750" indent="-285750">
              <a:buChar char="•"/>
            </a:pPr>
            <a:endParaRPr lang="en-US" sz="700" dirty="0">
              <a:latin typeface="Times New Roman"/>
            </a:endParaRPr>
          </a:p>
          <a:p>
            <a:pPr marL="285750" indent="-285750">
              <a:buChar char="•"/>
            </a:pPr>
            <a:endParaRPr lang="en-US" sz="600" b="1" dirty="0"/>
          </a:p>
          <a:p>
            <a:pPr marL="285750" indent="-285750">
              <a:buChar char="•"/>
            </a:pPr>
            <a:r>
              <a:rPr lang="en-US" dirty="0"/>
              <a:t>La </a:t>
            </a:r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loi</a:t>
            </a:r>
            <a:r>
              <a:rPr lang="en-US" dirty="0"/>
              <a:t> de Newton </a:t>
            </a:r>
            <a:r>
              <a:rPr lang="en-US" dirty="0" err="1"/>
              <a:t>s'applique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à la rotation : F = ma. </a:t>
            </a:r>
            <a:r>
              <a:rPr lang="en-US" dirty="0" err="1"/>
              <a:t>Mais</a:t>
            </a:r>
            <a:r>
              <a:rPr lang="en-US" dirty="0"/>
              <a:t> quid de la masse ??</a:t>
            </a:r>
          </a:p>
          <a:p>
            <a:pPr marL="285750" indent="-285750">
              <a:buChar char="•"/>
            </a:pPr>
            <a:r>
              <a:rPr lang="en-US" dirty="0" err="1"/>
              <a:t>L'équivalent</a:t>
            </a:r>
            <a:r>
              <a:rPr lang="en-US" dirty="0"/>
              <a:t> de la masse </a:t>
            </a:r>
            <a:r>
              <a:rPr lang="en-US" dirty="0" err="1"/>
              <a:t>en</a:t>
            </a:r>
            <a:r>
              <a:rPr lang="en-US" dirty="0"/>
              <a:t> rotation : le moment </a:t>
            </a:r>
            <a:r>
              <a:rPr lang="en-US" dirty="0" err="1"/>
              <a:t>d'inertie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/>
              <a:t>moment of inertia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dirty="0"/>
              <a:t>La "force de rotation" </a:t>
            </a:r>
            <a:r>
              <a:rPr lang="en-US" dirty="0" err="1"/>
              <a:t>exercée</a:t>
            </a:r>
            <a:r>
              <a:rPr lang="en-US" dirty="0"/>
              <a:t> par un </a:t>
            </a:r>
            <a:r>
              <a:rPr lang="en-US" dirty="0" err="1"/>
              <a:t>mouvement</a:t>
            </a:r>
            <a:r>
              <a:rPr lang="en-US" dirty="0"/>
              <a:t> : le moment de force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/>
              <a:t>torque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A9DE18-5482-4C35-8006-38023D29E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085" y="3236858"/>
            <a:ext cx="691384" cy="246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E2FA6-4468-431D-B09E-BAFFFA89796D}"/>
              </a:ext>
            </a:extLst>
          </p:cNvPr>
          <p:cNvSpPr txBox="1"/>
          <p:nvPr/>
        </p:nvSpPr>
        <p:spPr>
          <a:xfrm>
            <a:off x="1144" y="3457021"/>
            <a:ext cx="324243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i="1"/>
              <a:t>Tau (torque) = I (Moment d'inertie) x alpha (angular acceleration)</a:t>
            </a:r>
          </a:p>
        </p:txBody>
      </p:sp>
      <p:pic>
        <p:nvPicPr>
          <p:cNvPr id="10" name="Picture 10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FDA92EC0-F77C-4F09-96D6-9CB90232E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761" y="3233952"/>
            <a:ext cx="1935218" cy="1075345"/>
          </a:xfrm>
          <a:prstGeom prst="rect">
            <a:avLst/>
          </a:prstGeom>
        </p:spPr>
      </p:pic>
      <p:pic>
        <p:nvPicPr>
          <p:cNvPr id="12" name="Picture 12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F7A5434-D944-4BEE-AF03-C1638467E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849" y="3147258"/>
            <a:ext cx="3228697" cy="15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9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70225" y="179675"/>
            <a:ext cx="897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600"/>
            </a:pPr>
            <a:r>
              <a:rPr lang="en-CA" sz="2400" b="1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CA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Platformer : Physics 101 : Rigid Body Dynamics</a:t>
            </a:r>
            <a:endParaRPr lang="en-CA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A1F6EC-872A-4AE3-A09B-713509A605BF}"/>
              </a:ext>
            </a:extLst>
          </p:cNvPr>
          <p:cNvSpPr/>
          <p:nvPr/>
        </p:nvSpPr>
        <p:spPr>
          <a:xfrm>
            <a:off x="6998189" y="-23674"/>
            <a:ext cx="89500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3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43E40-0DC3-49C1-A0E9-38A104A83494}"/>
              </a:ext>
            </a:extLst>
          </p:cNvPr>
          <p:cNvSpPr txBox="1"/>
          <p:nvPr/>
        </p:nvSpPr>
        <p:spPr>
          <a:xfrm>
            <a:off x="237797" y="700908"/>
            <a:ext cx="876694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La </a:t>
            </a:r>
            <a:r>
              <a:rPr lang="en-US" dirty="0" err="1"/>
              <a:t>dynamique</a:t>
            </a:r>
            <a:r>
              <a:rPr lang="en-US" dirty="0"/>
              <a:t> des rigid bodies (le </a:t>
            </a:r>
            <a:r>
              <a:rPr lang="en-US" dirty="0" err="1"/>
              <a:t>mouvement</a:t>
            </a:r>
            <a:r>
              <a:rPr lang="en-US" dirty="0"/>
              <a:t>)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divisée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deux </a:t>
            </a:r>
            <a:r>
              <a:rPr lang="en-US" dirty="0" err="1"/>
              <a:t>composantes</a:t>
            </a:r>
            <a:r>
              <a:rPr lang="en-US" dirty="0"/>
              <a:t> :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Linear dynamics</a:t>
            </a:r>
            <a:r>
              <a:rPr lang="en-US" dirty="0"/>
              <a:t> : </a:t>
            </a:r>
            <a:r>
              <a:rPr lang="en-US" b="1" dirty="0"/>
              <a:t>Position </a:t>
            </a:r>
            <a:r>
              <a:rPr lang="en-US" dirty="0"/>
              <a:t>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vélocité</a:t>
            </a:r>
            <a:r>
              <a:rPr lang="en-US" dirty="0"/>
              <a:t> (</a:t>
            </a:r>
            <a:r>
              <a:rPr lang="en-US" b="1" dirty="0"/>
              <a:t>linear velocity</a:t>
            </a:r>
            <a:r>
              <a:rPr lang="en-US" dirty="0"/>
              <a:t> = </a:t>
            </a:r>
            <a:r>
              <a:rPr lang="en-US" dirty="0" err="1"/>
              <a:t>vitesse</a:t>
            </a:r>
            <a:r>
              <a:rPr lang="en-US" dirty="0"/>
              <a:t> et direction du </a:t>
            </a:r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m/s )</a:t>
            </a:r>
          </a:p>
          <a:p>
            <a:pPr marL="285750" indent="-285750">
              <a:buChar char="•"/>
            </a:pPr>
            <a:r>
              <a:rPr lang="en-US" dirty="0" err="1"/>
              <a:t>Accélération</a:t>
            </a:r>
            <a:r>
              <a:rPr lang="en-US" dirty="0"/>
              <a:t> = </a:t>
            </a:r>
            <a:r>
              <a:rPr lang="en-US" dirty="0" err="1"/>
              <a:t>évolution</a:t>
            </a:r>
            <a:r>
              <a:rPr lang="en-US" dirty="0"/>
              <a:t> de la </a:t>
            </a:r>
            <a:r>
              <a:rPr lang="en-US" dirty="0" err="1"/>
              <a:t>vélocité</a:t>
            </a:r>
            <a:endParaRPr lang="en-US" dirty="0"/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b="1" dirty="0"/>
              <a:t>Angular dynamics</a:t>
            </a:r>
            <a:r>
              <a:rPr lang="en-US" dirty="0"/>
              <a:t> : </a:t>
            </a:r>
            <a:r>
              <a:rPr lang="en-US" b="1" dirty="0"/>
              <a:t>Rotation </a:t>
            </a:r>
            <a:r>
              <a:rPr lang="en-US" dirty="0"/>
              <a:t>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vélocité</a:t>
            </a:r>
            <a:r>
              <a:rPr lang="en-US" dirty="0"/>
              <a:t> (</a:t>
            </a:r>
            <a:r>
              <a:rPr lang="en-US" b="1" dirty="0"/>
              <a:t>angular velocity</a:t>
            </a:r>
            <a:r>
              <a:rPr lang="en-US" dirty="0"/>
              <a:t> = </a:t>
            </a:r>
            <a:r>
              <a:rPr lang="en-US" dirty="0" err="1"/>
              <a:t>vitesse</a:t>
            </a:r>
            <a:r>
              <a:rPr lang="en-US" dirty="0"/>
              <a:t> et </a:t>
            </a:r>
            <a:r>
              <a:rPr lang="en-US" dirty="0" err="1"/>
              <a:t>sens</a:t>
            </a:r>
            <a:r>
              <a:rPr lang="en-US" dirty="0"/>
              <a:t> de rotation </a:t>
            </a:r>
            <a:r>
              <a:rPr lang="en-US" dirty="0" err="1"/>
              <a:t>en</a:t>
            </a:r>
            <a:r>
              <a:rPr lang="en-US" dirty="0"/>
              <a:t> rad/s)</a:t>
            </a:r>
          </a:p>
          <a:p>
            <a:pPr marL="285750" indent="-285750">
              <a:buChar char="•"/>
            </a:pPr>
            <a:r>
              <a:rPr lang="en-US" dirty="0" err="1"/>
              <a:t>Accélération</a:t>
            </a:r>
            <a:r>
              <a:rPr lang="en-US" dirty="0"/>
              <a:t> </a:t>
            </a:r>
            <a:r>
              <a:rPr lang="en-US" dirty="0" err="1"/>
              <a:t>angulaire</a:t>
            </a:r>
            <a:r>
              <a:rPr lang="en-US" dirty="0"/>
              <a:t> = </a:t>
            </a:r>
            <a:r>
              <a:rPr lang="en-US" dirty="0" err="1"/>
              <a:t>évolution</a:t>
            </a:r>
            <a:r>
              <a:rPr lang="en-US" dirty="0"/>
              <a:t> de la rotation,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radians</a:t>
            </a:r>
            <a:r>
              <a:rPr lang="en-US" dirty="0"/>
              <a:t> par </a:t>
            </a:r>
            <a:r>
              <a:rPr lang="en-US" dirty="0">
                <a:hlinkClick r:id="rId4"/>
              </a:rPr>
              <a:t>seconde</a:t>
            </a:r>
            <a:r>
              <a:rPr lang="en-US" dirty="0"/>
              <a:t> </a:t>
            </a:r>
            <a:r>
              <a:rPr lang="en-US" dirty="0" err="1"/>
              <a:t>carrée</a:t>
            </a:r>
            <a:r>
              <a:rPr lang="en-US" dirty="0"/>
              <a:t> - rad/s</a:t>
            </a:r>
            <a:r>
              <a:rPr lang="en-US" baseline="30000" dirty="0"/>
              <a:t>2 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L'équivalent</a:t>
            </a:r>
            <a:r>
              <a:rPr lang="en-US" dirty="0"/>
              <a:t> de la masse </a:t>
            </a:r>
            <a:r>
              <a:rPr lang="en-US" dirty="0" err="1"/>
              <a:t>en</a:t>
            </a:r>
            <a:r>
              <a:rPr lang="en-US" dirty="0"/>
              <a:t> rotation : le moment </a:t>
            </a:r>
            <a:r>
              <a:rPr lang="en-US" dirty="0" err="1"/>
              <a:t>d'inertie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/>
              <a:t>moment of inertia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r>
              <a:rPr lang="en-US" dirty="0"/>
              <a:t>La "force de rotation" </a:t>
            </a:r>
            <a:r>
              <a:rPr lang="en-US" dirty="0" err="1"/>
              <a:t>exercée</a:t>
            </a:r>
            <a:r>
              <a:rPr lang="en-US" dirty="0"/>
              <a:t> par un </a:t>
            </a:r>
            <a:r>
              <a:rPr lang="en-US" dirty="0" err="1"/>
              <a:t>mouvement</a:t>
            </a:r>
            <a:r>
              <a:rPr lang="en-US" dirty="0"/>
              <a:t> : le moment de force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/>
              <a:t>torque</a:t>
            </a:r>
            <a:r>
              <a:rPr lang="en-US" dirty="0"/>
              <a:t>)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r>
              <a:rPr lang="en-US" sz="1200" dirty="0"/>
              <a:t>Tout </a:t>
            </a:r>
            <a:r>
              <a:rPr lang="en-US" sz="1200" dirty="0" err="1"/>
              <a:t>ça</a:t>
            </a:r>
            <a:r>
              <a:rPr lang="en-US" sz="1200" dirty="0"/>
              <a:t> </a:t>
            </a:r>
            <a:r>
              <a:rPr lang="en-US" sz="1200" dirty="0" err="1"/>
              <a:t>c'est</a:t>
            </a:r>
            <a:r>
              <a:rPr lang="en-US" sz="1200" dirty="0"/>
              <a:t> bien </a:t>
            </a:r>
            <a:r>
              <a:rPr lang="en-US" sz="1200" dirty="0" err="1"/>
              <a:t>en</a:t>
            </a:r>
            <a:r>
              <a:rPr lang="en-US" sz="1200" dirty="0"/>
              <a:t> 2D... Et </a:t>
            </a:r>
            <a:r>
              <a:rPr lang="en-US" sz="1200" dirty="0" err="1"/>
              <a:t>en</a:t>
            </a:r>
            <a:r>
              <a:rPr lang="en-US" sz="1200" dirty="0"/>
              <a:t> 3D ?</a:t>
            </a:r>
          </a:p>
          <a:p>
            <a:pPr marL="285750" indent="-285750">
              <a:buChar char="•"/>
            </a:pPr>
            <a:r>
              <a:rPr lang="en-US" sz="1200" dirty="0"/>
              <a:t>Le </a:t>
            </a:r>
            <a:r>
              <a:rPr lang="en-US" sz="1200" b="1" dirty="0"/>
              <a:t>torque</a:t>
            </a:r>
            <a:r>
              <a:rPr lang="en-US" sz="1200" dirty="0"/>
              <a:t> </a:t>
            </a:r>
            <a:r>
              <a:rPr lang="en-US" sz="1200" dirty="0" err="1"/>
              <a:t>devient</a:t>
            </a:r>
            <a:r>
              <a:rPr lang="en-US" sz="1200" dirty="0"/>
              <a:t> un </a:t>
            </a:r>
            <a:r>
              <a:rPr lang="en-US" sz="1200" b="1" dirty="0"/>
              <a:t>Vector 3D</a:t>
            </a:r>
            <a:r>
              <a:rPr lang="en-US" sz="1200" dirty="0"/>
              <a:t> (</a:t>
            </a:r>
            <a:r>
              <a:rPr lang="en-US" sz="1200" dirty="0" err="1"/>
              <a:t>définissant</a:t>
            </a:r>
            <a:r>
              <a:rPr lang="en-US" sz="1200" dirty="0"/>
              <a:t> </a:t>
            </a:r>
            <a:r>
              <a:rPr lang="en-US" sz="1200" b="1" dirty="0" err="1"/>
              <a:t>l'axe</a:t>
            </a:r>
            <a:r>
              <a:rPr lang="en-US" sz="1200" b="1" dirty="0"/>
              <a:t> de la force de rotation</a:t>
            </a:r>
            <a:r>
              <a:rPr lang="en-US" sz="1200" dirty="0"/>
              <a:t>)</a:t>
            </a:r>
          </a:p>
          <a:p>
            <a:pPr marL="285750" indent="-285750">
              <a:buChar char="•"/>
            </a:pPr>
            <a:r>
              <a:rPr lang="en-US" sz="1200" dirty="0"/>
              <a:t>Le moment </a:t>
            </a:r>
            <a:r>
              <a:rPr lang="en-US" sz="1200" dirty="0" err="1"/>
              <a:t>d'inertie</a:t>
            </a:r>
            <a:r>
              <a:rPr lang="en-US" sz="1200" dirty="0"/>
              <a:t> </a:t>
            </a:r>
            <a:r>
              <a:rPr lang="en-US" sz="1200" dirty="0" err="1"/>
              <a:t>devient</a:t>
            </a:r>
            <a:r>
              <a:rPr lang="en-US" sz="1200" dirty="0"/>
              <a:t> </a:t>
            </a:r>
            <a:r>
              <a:rPr lang="en-US" sz="1200" dirty="0" err="1"/>
              <a:t>une</a:t>
            </a:r>
            <a:r>
              <a:rPr lang="en-US" sz="1200" dirty="0"/>
              <a:t> </a:t>
            </a:r>
            <a:r>
              <a:rPr lang="en-US" sz="1200" dirty="0" err="1"/>
              <a:t>matrice</a:t>
            </a:r>
            <a:r>
              <a:rPr lang="en-US" sz="1200" dirty="0"/>
              <a:t> 3x3 : le </a:t>
            </a:r>
            <a:r>
              <a:rPr lang="en-US" sz="1200" dirty="0" err="1"/>
              <a:t>tenseur</a:t>
            </a:r>
            <a:r>
              <a:rPr lang="en-US" sz="1200" dirty="0"/>
              <a:t> </a:t>
            </a:r>
            <a:r>
              <a:rPr lang="en-US" sz="1200" dirty="0" err="1"/>
              <a:t>d'inertie</a:t>
            </a:r>
            <a:r>
              <a:rPr lang="en-US" sz="1200" dirty="0"/>
              <a:t> (</a:t>
            </a:r>
            <a:r>
              <a:rPr lang="en-US" sz="1200" b="1" dirty="0"/>
              <a:t>inertia tensor</a:t>
            </a:r>
            <a:r>
              <a:rPr lang="en-US" sz="1200" dirty="0"/>
              <a:t>)</a:t>
            </a:r>
          </a:p>
          <a:p>
            <a:pPr marL="285750" indent="-285750">
              <a:buChar char="•"/>
            </a:pPr>
            <a:r>
              <a:rPr lang="en-US" sz="1200" dirty="0"/>
              <a:t>La </a:t>
            </a:r>
            <a:r>
              <a:rPr lang="en-US" sz="1200" dirty="0" err="1"/>
              <a:t>diagonale</a:t>
            </a:r>
            <a:r>
              <a:rPr lang="en-US" sz="1200" dirty="0"/>
              <a:t> de la </a:t>
            </a:r>
            <a:r>
              <a:rPr lang="en-US" sz="1200" dirty="0" err="1"/>
              <a:t>matrice</a:t>
            </a:r>
            <a:r>
              <a:rPr lang="en-US" sz="1200" dirty="0"/>
              <a:t> </a:t>
            </a:r>
            <a:r>
              <a:rPr lang="en-US" sz="1200" dirty="0" err="1"/>
              <a:t>indique</a:t>
            </a:r>
            <a:r>
              <a:rPr lang="en-US" sz="1200" dirty="0"/>
              <a:t> le moment </a:t>
            </a:r>
            <a:r>
              <a:rPr lang="en-US" sz="1200" dirty="0" err="1"/>
              <a:t>d'inertie</a:t>
            </a:r>
            <a:r>
              <a:rPr lang="en-US" sz="1200" dirty="0"/>
              <a:t> sur les trois axes X, Y, Z</a:t>
            </a:r>
          </a:p>
          <a:p>
            <a:pPr marL="285750" indent="-285750">
              <a:buChar char="•"/>
            </a:pPr>
            <a:r>
              <a:rPr lang="en-US" sz="1200" dirty="0"/>
              <a:t>Les </a:t>
            </a:r>
            <a:r>
              <a:rPr lang="en-US" sz="1200" dirty="0" err="1"/>
              <a:t>autres</a:t>
            </a:r>
            <a:r>
              <a:rPr lang="en-US" sz="1200" dirty="0"/>
              <a:t> </a:t>
            </a:r>
            <a:r>
              <a:rPr lang="en-US" sz="1200" dirty="0" err="1"/>
              <a:t>valeurs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des </a:t>
            </a:r>
            <a:r>
              <a:rPr lang="en-US" sz="1200" dirty="0" err="1"/>
              <a:t>produits</a:t>
            </a:r>
            <a:r>
              <a:rPr lang="en-US" sz="1200" dirty="0"/>
              <a:t> </a:t>
            </a:r>
            <a:r>
              <a:rPr lang="en-US" sz="1200" dirty="0" err="1"/>
              <a:t>d'inertie</a:t>
            </a:r>
            <a:r>
              <a:rPr lang="en-US" sz="1200" dirty="0"/>
              <a:t> (products of inertia)</a:t>
            </a:r>
          </a:p>
          <a:p>
            <a:pPr marL="285750" indent="-285750">
              <a:buChar char="•"/>
            </a:pPr>
            <a:r>
              <a:rPr lang="en-US" sz="1200" dirty="0"/>
              <a:t>La </a:t>
            </a:r>
            <a:r>
              <a:rPr lang="en-US" sz="1200" dirty="0" err="1"/>
              <a:t>plupart</a:t>
            </a:r>
            <a:r>
              <a:rPr lang="en-US" sz="1200" dirty="0"/>
              <a:t> du temps, on laisse les </a:t>
            </a:r>
            <a:r>
              <a:rPr lang="en-US" sz="1200" dirty="0" err="1"/>
              <a:t>produits</a:t>
            </a:r>
            <a:r>
              <a:rPr lang="en-US" sz="1200" dirty="0"/>
              <a:t> </a:t>
            </a:r>
            <a:r>
              <a:rPr lang="en-US" sz="1200" dirty="0" err="1"/>
              <a:t>d'inertie</a:t>
            </a:r>
            <a:r>
              <a:rPr lang="en-US" sz="1200" dirty="0"/>
              <a:t> à </a:t>
            </a:r>
            <a:r>
              <a:rPr lang="en-US" sz="1200" dirty="0" err="1"/>
              <a:t>zéro</a:t>
            </a:r>
            <a:r>
              <a:rPr lang="en-US" sz="1200" dirty="0"/>
              <a:t> et on </a:t>
            </a:r>
            <a:r>
              <a:rPr lang="en-US" sz="1200" dirty="0" err="1"/>
              <a:t>affecte</a:t>
            </a:r>
            <a:r>
              <a:rPr lang="en-US" sz="1200" dirty="0"/>
              <a:t> que la </a:t>
            </a:r>
            <a:r>
              <a:rPr lang="en-US" sz="1200" dirty="0" err="1"/>
              <a:t>diagonale</a:t>
            </a:r>
            <a:endParaRPr lang="en-US" sz="1200" dirty="0"/>
          </a:p>
          <a:p>
            <a:pPr marL="285750" indent="-285750">
              <a:buChar char="•"/>
            </a:pPr>
            <a:endParaRPr lang="en-US" sz="1200" dirty="0"/>
          </a:p>
          <a:p>
            <a:pPr marL="285750" indent="-285750">
              <a:buChar char="•"/>
            </a:pPr>
            <a:r>
              <a:rPr lang="en-US" sz="1200" dirty="0" err="1"/>
              <a:t>C'est</a:t>
            </a:r>
            <a:r>
              <a:rPr lang="en-US" sz="1200" dirty="0"/>
              <a:t> </a:t>
            </a:r>
            <a:r>
              <a:rPr lang="en-US" sz="1200" dirty="0" err="1"/>
              <a:t>pourquoi</a:t>
            </a:r>
            <a:r>
              <a:rPr lang="en-US" sz="1200" dirty="0"/>
              <a:t> la </a:t>
            </a:r>
            <a:r>
              <a:rPr lang="en-US" sz="1200" dirty="0" err="1"/>
              <a:t>majorité</a:t>
            </a:r>
            <a:r>
              <a:rPr lang="en-US" sz="1200" dirty="0"/>
              <a:t> des applications </a:t>
            </a:r>
            <a:r>
              <a:rPr lang="en-US" sz="1200" dirty="0" err="1"/>
              <a:t>représentent</a:t>
            </a:r>
            <a:r>
              <a:rPr lang="en-US" sz="1200" dirty="0"/>
              <a:t> </a:t>
            </a:r>
            <a:r>
              <a:rPr lang="en-US" sz="1200" dirty="0" err="1"/>
              <a:t>l'inertie</a:t>
            </a:r>
            <a:r>
              <a:rPr lang="en-US" sz="1200" dirty="0"/>
              <a:t> par un Vector 3D.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3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B97D8412-AB27-47F7-8F1E-08209A69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425" y="3802117"/>
            <a:ext cx="1488200" cy="764628"/>
          </a:xfrm>
          <a:prstGeom prst="rect">
            <a:avLst/>
          </a:prstGeom>
        </p:spPr>
      </p:pic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313BE52-1FBE-419E-A2CC-CBB016735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486" y="2706701"/>
            <a:ext cx="274320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sa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4002</Words>
  <Application>Microsoft Office PowerPoint</Application>
  <PresentationFormat>On-screen Show (16:9)</PresentationFormat>
  <Paragraphs>550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Verdana</vt:lpstr>
      <vt:lpstr>Times New Roman</vt:lpstr>
      <vt:lpstr>Calibri</vt:lpstr>
      <vt:lpstr>Arial,Sans-Serif</vt:lpstr>
      <vt:lpstr>Ubuntu</vt:lpstr>
      <vt:lpstr>Simple Light</vt:lpstr>
      <vt:lpstr>Isart</vt:lpstr>
      <vt:lpstr>PowerPoint Presentation</vt:lpstr>
      <vt:lpstr>Projet Platformer : Physics 101 : Plan de cours</vt:lpstr>
      <vt:lpstr>Projet Platformer : Physics 101 : Monde physique</vt:lpstr>
      <vt:lpstr>Projet Platformer : Physics 101 : Monde physique</vt:lpstr>
      <vt:lpstr>Projet Platformer : Physics 101 : Rigid Body Dynamics</vt:lpstr>
      <vt:lpstr>Projet Platformer : Physics 101 : Rigid Body Dynamics</vt:lpstr>
      <vt:lpstr>Projet Platformer : Physics 101 : Rigid Body Dynamics</vt:lpstr>
      <vt:lpstr>Projet Platformer : Physics 101 : Rigid Body Dynamics</vt:lpstr>
      <vt:lpstr>Projet Platformer : Physics 101 : Rigid Body Dynamics</vt:lpstr>
      <vt:lpstr>Projet Platformer : Physics 101 : Rigid Body Dynamics : Impulse</vt:lpstr>
      <vt:lpstr>Projet Platformer : Physics 101 : Rigid Body Dynamics : Friction</vt:lpstr>
      <vt:lpstr>Projet Platformer : Physics 101 : Rigid Body Dynamics : Constraints</vt:lpstr>
      <vt:lpstr>Projet Platformer : Physics 101 : Rigid Body Dynamics : Constraints</vt:lpstr>
      <vt:lpstr>Projet Platformer : Physics 101 : Rigid Body Dynamics : Constraints</vt:lpstr>
      <vt:lpstr>Projet Platformer : Physics 101 : Rigid Body Dynamics</vt:lpstr>
      <vt:lpstr>Projet Platformer : Physics 101 : Collision Detection</vt:lpstr>
      <vt:lpstr>Projet Platformer : Physics 101 : Collision Detection : Shapes</vt:lpstr>
      <vt:lpstr>Projet Platformer : Physics 101 : Collision Detection : Primitives</vt:lpstr>
      <vt:lpstr>Projet Platformer : Physics 101 : Collision Detection : Primitives</vt:lpstr>
      <vt:lpstr>Projet Platformer : Physics 101 : Collision Detection : Convexité</vt:lpstr>
      <vt:lpstr>Projet Platformer : Physics 101 : Collision Queries</vt:lpstr>
      <vt:lpstr>Projet Platformer : Physics 101 : Tunneling</vt:lpstr>
      <vt:lpstr>Projet Platformer : Physics 101 : Tunneling</vt:lpstr>
      <vt:lpstr>Projet Platformer : Physics 101 : Tunneling</vt:lpstr>
      <vt:lpstr>Projet Platformer : Physics 101 : Phases</vt:lpstr>
      <vt:lpstr>Projet Platformer : Bullet : Intro</vt:lpstr>
      <vt:lpstr>Projet Platformer : Bullet : CMake</vt:lpstr>
      <vt:lpstr>Projet Platformer : Bullet : Broadphases</vt:lpstr>
      <vt:lpstr>Projet Platformer : Bullet : Fixed time step</vt:lpstr>
      <vt:lpstr>Projet Platformer : Bullet : Motion State</vt:lpstr>
      <vt:lpstr>Projet Platformer : Bullet : Collision Shapes</vt:lpstr>
      <vt:lpstr>Projet Platformer : Bullet : Code Samples 1 : Basics</vt:lpstr>
      <vt:lpstr>Projet Platformer : Bullet : Code Samples 2 : Rigid Bodies</vt:lpstr>
      <vt:lpstr>Projet Platformer : Bullet : Code Samples 3 : Collision Manifolds</vt:lpstr>
      <vt:lpstr>Projet Platformer : Bullet : Code Samples 4 : Debug Drawer</vt:lpstr>
      <vt:lpstr>Projet Platformer : Bullet : Clock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BARON</dc:creator>
  <cp:lastModifiedBy>Alexandre BARON</cp:lastModifiedBy>
  <cp:revision>996</cp:revision>
  <dcterms:modified xsi:type="dcterms:W3CDTF">2020-04-18T21:33:55Z</dcterms:modified>
</cp:coreProperties>
</file>